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sldIdLst>
    <p:sldId id="256" r:id="rId2"/>
    <p:sldId id="257" r:id="rId3"/>
    <p:sldId id="304" r:id="rId4"/>
    <p:sldId id="258" r:id="rId5"/>
    <p:sldId id="259" r:id="rId6"/>
    <p:sldId id="260" r:id="rId7"/>
    <p:sldId id="298" r:id="rId8"/>
    <p:sldId id="299" r:id="rId9"/>
    <p:sldId id="308" r:id="rId10"/>
    <p:sldId id="261" r:id="rId11"/>
    <p:sldId id="307" r:id="rId12"/>
    <p:sldId id="262" r:id="rId13"/>
    <p:sldId id="305" r:id="rId14"/>
    <p:sldId id="306" r:id="rId15"/>
    <p:sldId id="263" r:id="rId16"/>
    <p:sldId id="265" r:id="rId17"/>
    <p:sldId id="266" r:id="rId18"/>
    <p:sldId id="267" r:id="rId19"/>
    <p:sldId id="268" r:id="rId20"/>
    <p:sldId id="309" r:id="rId21"/>
    <p:sldId id="269" r:id="rId22"/>
    <p:sldId id="270" r:id="rId23"/>
    <p:sldId id="271" r:id="rId24"/>
    <p:sldId id="272" r:id="rId25"/>
    <p:sldId id="300" r:id="rId26"/>
    <p:sldId id="273" r:id="rId27"/>
    <p:sldId id="274" r:id="rId28"/>
    <p:sldId id="301" r:id="rId29"/>
    <p:sldId id="310" r:id="rId30"/>
    <p:sldId id="312" r:id="rId31"/>
    <p:sldId id="275" r:id="rId32"/>
    <p:sldId id="276" r:id="rId33"/>
    <p:sldId id="277" r:id="rId34"/>
    <p:sldId id="278" r:id="rId35"/>
    <p:sldId id="311" r:id="rId36"/>
    <p:sldId id="279" r:id="rId37"/>
    <p:sldId id="313" r:id="rId38"/>
    <p:sldId id="280" r:id="rId39"/>
    <p:sldId id="288" r:id="rId40"/>
    <p:sldId id="302" r:id="rId41"/>
    <p:sldId id="289" r:id="rId42"/>
    <p:sldId id="290" r:id="rId43"/>
    <p:sldId id="314" r:id="rId44"/>
    <p:sldId id="315" r:id="rId45"/>
    <p:sldId id="291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316" r:id="rId54"/>
    <p:sldId id="292" r:id="rId55"/>
    <p:sldId id="293" r:id="rId56"/>
    <p:sldId id="294" r:id="rId57"/>
    <p:sldId id="303" r:id="rId58"/>
    <p:sldId id="295" r:id="rId59"/>
    <p:sldId id="296" r:id="rId60"/>
    <p:sldId id="297" r:id="rId61"/>
    <p:sldId id="31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2787"/>
    <p:restoredTop sz="90883" autoAdjust="0"/>
  </p:normalViewPr>
  <p:slideViewPr>
    <p:cSldViewPr>
      <p:cViewPr varScale="1">
        <p:scale>
          <a:sx n="50" d="100"/>
          <a:sy n="50" d="100"/>
        </p:scale>
        <p:origin x="49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AB31-160E-48A5-9ABF-B49FECB481CD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FC8D-3C06-4D23-9AAF-518531B0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1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1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6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4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9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69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3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7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8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9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76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1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2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0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7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5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25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55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1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0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9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14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6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9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1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0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8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24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22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89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10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FC8D-3C06-4D23-9AAF-518531B07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76236E-3896-4A89-A9D0-21CC041F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68CCD-51E4-472D-BFF1-BEADD8C9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C6D5-D70C-494F-820B-68161C1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1BC7-D060-4B27-B4B9-CEE3D1E15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1C03-E45D-4055-A31A-A1E172F1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2D42-B6DD-4B8A-BBE8-05C9F3623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D00D-9475-4AA3-A03C-ECC4D8530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BDFE-D579-459E-8AD4-26BA607F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587A-4DB2-4FEE-8698-C82B98EF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6833-D837-4F00-A571-0DF4A5D46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2C14-98CA-4AF9-8D43-C63C73296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BAFDCCA0-C05E-4909-A8DB-5A0B0CE5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747713"/>
            <a:ext cx="7772400" cy="1736725"/>
          </a:xfrm>
        </p:spPr>
        <p:txBody>
          <a:bodyPr/>
          <a:lstStyle/>
          <a:p>
            <a:pPr eaLnBrk="1" hangingPunct="1"/>
            <a:r>
              <a:rPr lang="en-US" sz="5400" smtClean="0"/>
              <a:t>Blood &amp; the Cardiovascular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Honors Anatomy &amp; Physiology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Formed Elements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Leukocytes</a:t>
            </a:r>
            <a:r>
              <a:rPr lang="en-US" sz="2800" smtClean="0"/>
              <a:t> aka White Blood Cells (WBCs)</a:t>
            </a:r>
          </a:p>
          <a:p>
            <a:pPr eaLnBrk="1" hangingPunct="1"/>
            <a:r>
              <a:rPr lang="en-US" sz="2800" smtClean="0"/>
              <a:t>Make up less than 1% of blood volume</a:t>
            </a:r>
          </a:p>
          <a:p>
            <a:pPr eaLnBrk="1" hangingPunct="1"/>
            <a:r>
              <a:rPr lang="en-US" sz="2800" smtClean="0"/>
              <a:t>Function:  used in body’s defense</a:t>
            </a:r>
          </a:p>
          <a:p>
            <a:pPr lvl="1" eaLnBrk="1" hangingPunct="1"/>
            <a:r>
              <a:rPr lang="en-US" sz="2400" b="1" i="1" smtClean="0"/>
              <a:t>Diapedesis:</a:t>
            </a:r>
            <a:r>
              <a:rPr lang="en-US" sz="2400" smtClean="0"/>
              <a:t>  the ability to exit the blood stream to conduct an immune response</a:t>
            </a:r>
          </a:p>
          <a:p>
            <a:pPr lvl="1" eaLnBrk="1" hangingPunct="1"/>
            <a:r>
              <a:rPr lang="en-US" sz="2400" b="1" i="1" smtClean="0"/>
              <a:t>Positive chemotaxis:</a:t>
            </a:r>
            <a:r>
              <a:rPr lang="en-US" sz="2400" smtClean="0"/>
              <a:t>  ability to locate bodily infection by responding to chemical signals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Types of 	Leukocytes</a:t>
            </a: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charset="2"/>
              <a:buChar char="·"/>
            </a:pPr>
            <a:r>
              <a:rPr lang="en-US" sz="2800" dirty="0" smtClean="0">
                <a:latin typeface="Arial" charset="0"/>
              </a:rPr>
              <a:t>Granulocytes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charset="2"/>
              <a:buChar char="·"/>
            </a:pPr>
            <a:r>
              <a:rPr lang="en-US" sz="2800" dirty="0" smtClean="0">
                <a:latin typeface="Arial" charset="0"/>
              </a:rPr>
              <a:t>Granules in their cytoplasm can be stained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charset="2"/>
              <a:buChar char="·"/>
            </a:pPr>
            <a:r>
              <a:rPr lang="en-US" sz="2800" dirty="0" smtClean="0">
                <a:latin typeface="Arial" charset="0"/>
              </a:rPr>
              <a:t>Include </a:t>
            </a:r>
            <a:r>
              <a:rPr lang="en-US" sz="2800" dirty="0" err="1" smtClean="0">
                <a:latin typeface="Arial" charset="0"/>
              </a:rPr>
              <a:t>neutrophils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 err="1" smtClean="0">
                <a:latin typeface="Arial" charset="0"/>
              </a:rPr>
              <a:t>eosinophils</a:t>
            </a:r>
            <a:r>
              <a:rPr lang="en-US" sz="2800" dirty="0" smtClean="0">
                <a:latin typeface="Arial" charset="0"/>
              </a:rPr>
              <a:t>, and </a:t>
            </a:r>
            <a:r>
              <a:rPr lang="en-US" sz="2800" dirty="0" err="1" smtClean="0">
                <a:latin typeface="Arial" charset="0"/>
              </a:rPr>
              <a:t>basophils</a:t>
            </a:r>
            <a:endParaRPr lang="en-US" sz="2800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5" name="Picture 8" descr="1004_BloodCellDevelopmnt_1.JPG                                 0001801B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842"/>
          <a:stretch>
            <a:fillRect/>
          </a:stretch>
        </p:blipFill>
        <p:spPr bwMode="auto">
          <a:xfrm>
            <a:off x="3575050" y="826903"/>
            <a:ext cx="5111750" cy="474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Formed Elements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Thrombocytes</a:t>
            </a:r>
            <a:r>
              <a:rPr lang="en-US" smtClean="0"/>
              <a:t> aka Platelets</a:t>
            </a:r>
          </a:p>
          <a:p>
            <a:pPr eaLnBrk="1" hangingPunct="1"/>
            <a:r>
              <a:rPr lang="en-US" smtClean="0"/>
              <a:t>Fragments of complete cells</a:t>
            </a:r>
          </a:p>
          <a:p>
            <a:pPr eaLnBrk="1" hangingPunct="1"/>
            <a:r>
              <a:rPr lang="en-US" smtClean="0"/>
              <a:t>1/10 size of RBC; shaped like an oval disc</a:t>
            </a:r>
          </a:p>
          <a:p>
            <a:pPr eaLnBrk="1" hangingPunct="1"/>
            <a:r>
              <a:rPr lang="en-US" smtClean="0"/>
              <a:t>Function:  used in clotting process when blood cells are ruptured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0T02-FormedElementsBlood_a.JPG                                0001801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3162"/>
          <a:stretch>
            <a:fillRect/>
          </a:stretch>
        </p:blipFill>
        <p:spPr bwMode="auto">
          <a:xfrm>
            <a:off x="1104900" y="973138"/>
            <a:ext cx="6934200" cy="527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10T02-FormedElementsBlood_a.JPG                                0001801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t="3026" b="3000"/>
          <a:stretch>
            <a:fillRect/>
          </a:stretch>
        </p:blipFill>
        <p:spPr bwMode="auto">
          <a:xfrm>
            <a:off x="1066800" y="533400"/>
            <a:ext cx="7086600" cy="594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Hemostasis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Mechanism to stop bleeding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smtClean="0"/>
              <a:t>Blood vessel spasm:</a:t>
            </a:r>
            <a:r>
              <a:rPr lang="en-US" smtClean="0"/>
              <a:t>  smooth muscle is stimulated to contract to bring broken ends of vessel together; lasts less than 30 minutes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smtClean="0"/>
              <a:t>Platelet Plug Formation:</a:t>
            </a:r>
            <a:r>
              <a:rPr lang="en-US" smtClean="0"/>
              <a:t>  platelets become large and sticky and form a PLUG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smtClean="0"/>
              <a:t>Coagulation:</a:t>
            </a:r>
            <a:r>
              <a:rPr lang="en-US" smtClean="0"/>
              <a:t> series of events forming a blood clot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Disorders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Thrombus:</a:t>
            </a:r>
            <a:r>
              <a:rPr lang="en-US" smtClean="0"/>
              <a:t>  blood clot in vein or artery</a:t>
            </a:r>
          </a:p>
          <a:p>
            <a:pPr eaLnBrk="1" hangingPunct="1"/>
            <a:r>
              <a:rPr lang="en-US" b="1" u="sng" smtClean="0"/>
              <a:t>Embolus:</a:t>
            </a:r>
            <a:r>
              <a:rPr lang="en-US" smtClean="0"/>
              <a:t> free floating thrombus; can be trapped in vessel causing stroke or heart attack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Hemophilia:</a:t>
            </a:r>
            <a:r>
              <a:rPr lang="en-US" smtClean="0"/>
              <a:t>  inability to clot</a:t>
            </a:r>
          </a:p>
          <a:p>
            <a:pPr eaLnBrk="1" hangingPunct="1"/>
            <a:r>
              <a:rPr lang="en-US" b="1" u="sng" smtClean="0"/>
              <a:t>Anemia:</a:t>
            </a:r>
            <a:r>
              <a:rPr lang="en-US" smtClean="0"/>
              <a:t> decreased O2 carrying capacity</a:t>
            </a:r>
          </a:p>
          <a:p>
            <a:pPr lvl="1" eaLnBrk="1" hangingPunct="1"/>
            <a:r>
              <a:rPr lang="en-US" smtClean="0"/>
              <a:t>Low RBC’s</a:t>
            </a:r>
          </a:p>
          <a:p>
            <a:pPr lvl="1" eaLnBrk="1" hangingPunct="1"/>
            <a:r>
              <a:rPr lang="en-US" smtClean="0"/>
              <a:t>Low hemoglobin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Disorders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Sickle Cell Anemia:</a:t>
            </a:r>
            <a:r>
              <a:rPr lang="en-US" smtClean="0"/>
              <a:t> sickle shaped RBC’s that clog vessels and impairs blood flow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Polycythemia:</a:t>
            </a:r>
            <a:r>
              <a:rPr lang="en-US" smtClean="0"/>
              <a:t>  excessive RBC’s causing increased viscosity &amp; decreased blood flow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Leukemia:</a:t>
            </a:r>
            <a:r>
              <a:rPr lang="en-US" smtClean="0"/>
              <a:t>  increased numbers of WBC’s; function abnormally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Groups and Transfusions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Antigens:</a:t>
            </a:r>
            <a:r>
              <a:rPr lang="en-US" sz="2800" smtClean="0"/>
              <a:t>  </a:t>
            </a:r>
            <a:r>
              <a:rPr lang="en-US" sz="2800" smtClean="0">
                <a:cs typeface="Times New Roman" pitchFamily="18" charset="0"/>
              </a:rPr>
              <a:t>genetically determined proteins; the body recognizes them as “self” or “foreign”; stimulates immune system to release a defense (antibodies) against “foreigners”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eaLnBrk="1" hangingPunct="1"/>
            <a:r>
              <a:rPr lang="en-US" sz="2800" b="1" u="sng" smtClean="0">
                <a:cs typeface="Times New Roman" pitchFamily="18" charset="0"/>
              </a:rPr>
              <a:t>Antibodies:</a:t>
            </a:r>
            <a:r>
              <a:rPr lang="en-US" sz="2800" smtClean="0">
                <a:cs typeface="Times New Roman" pitchFamily="18" charset="0"/>
              </a:rPr>
              <a:t>  recognizes antigens and decides if they are “foreign” or “self”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Groups &amp; Transfusions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>
                <a:cs typeface="Times New Roman" pitchFamily="18" charset="0"/>
              </a:rPr>
              <a:t>Agglutination:</a:t>
            </a:r>
            <a:r>
              <a:rPr lang="en-US" sz="2800" smtClean="0">
                <a:cs typeface="Times New Roman" pitchFamily="18" charset="0"/>
              </a:rPr>
              <a:t>  clumping of RBC’s when antigen and antibody don’t match; leads to clogging of small vessels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eaLnBrk="1" hangingPunct="1"/>
            <a:r>
              <a:rPr lang="en-US" sz="2800" b="1" u="sng" smtClean="0">
                <a:cs typeface="Times New Roman" pitchFamily="18" charset="0"/>
              </a:rPr>
              <a:t>Transfusion Reactions:</a:t>
            </a:r>
            <a:r>
              <a:rPr lang="en-US" sz="2800" smtClean="0">
                <a:cs typeface="Times New Roman" pitchFamily="18" charset="0"/>
              </a:rPr>
              <a:t>  when blood types don’t match causing:  kidney failure, fever, vomiting, chills and nausea</a:t>
            </a: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Homeostatic Functions of Blood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dirty="0" smtClean="0"/>
              <a:t>Transportation:</a:t>
            </a:r>
            <a:r>
              <a:rPr lang="en-US" sz="2400" dirty="0" smtClean="0"/>
              <a:t>  transports needed nutrients and gases to cells and transports waste products away from cells</a:t>
            </a:r>
          </a:p>
          <a:p>
            <a:pPr eaLnBrk="1" hangingPunct="1"/>
            <a:r>
              <a:rPr lang="en-US" sz="2800" b="1" u="sng" dirty="0" smtClean="0"/>
              <a:t>Protection:</a:t>
            </a:r>
            <a:r>
              <a:rPr lang="en-US" sz="2400" dirty="0" smtClean="0"/>
              <a:t>  from microscopic organisms through </a:t>
            </a:r>
            <a:r>
              <a:rPr lang="en-US" sz="2400" dirty="0" err="1" smtClean="0"/>
              <a:t>phagocytosis</a:t>
            </a:r>
            <a:r>
              <a:rPr lang="en-US" sz="2400" dirty="0" smtClean="0"/>
              <a:t> and antibodies; clots to protect against blood loss</a:t>
            </a:r>
          </a:p>
          <a:p>
            <a:pPr eaLnBrk="1" hangingPunct="1"/>
            <a:r>
              <a:rPr lang="en-US" sz="2800" b="1" u="sng" dirty="0" smtClean="0"/>
              <a:t>Regulation:</a:t>
            </a:r>
            <a:r>
              <a:rPr lang="en-US" sz="2400" dirty="0" smtClean="0"/>
              <a:t>  of acid-base balance by neutralizing levels of CO2, lactic acid, etc.; regulates body temp.; controls volume of blood flow to different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04900" y="457200"/>
          <a:ext cx="803910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8038898" imgH="5857672" progId="AcroExch.Document.7">
                  <p:embed/>
                </p:oleObj>
              </mc:Choice>
              <mc:Fallback>
                <p:oleObj name="Acrobat Document" r:id="rId4" imgW="8038898" imgH="5857672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57200"/>
                        <a:ext cx="8039100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 Blood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Rh(+):</a:t>
            </a:r>
            <a:r>
              <a:rPr lang="en-US" smtClean="0"/>
              <a:t>  person having Rh antigens on RBC’s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Rh(-):</a:t>
            </a:r>
            <a:r>
              <a:rPr lang="en-US" smtClean="0"/>
              <a:t>  person without Rh antigens on RBC’s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Rh sensitization:</a:t>
            </a:r>
            <a:r>
              <a:rPr lang="en-US" smtClean="0"/>
              <a:t>  process by which an Rh(-) person develops anti-Rh antibodies due to exposure to Rh(+)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 Blood Type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 pregnant mother with Rh- blood; baby with Rh(+) blood from father</a:t>
            </a:r>
          </a:p>
          <a:p>
            <a:pPr lvl="1" eaLnBrk="1" hangingPunct="1"/>
            <a:r>
              <a:rPr lang="en-US" smtClean="0"/>
              <a:t>First baby: anti-Rh antibodies produced but no effect on baby</a:t>
            </a:r>
          </a:p>
          <a:p>
            <a:pPr lvl="1" eaLnBrk="1" hangingPunct="1"/>
            <a:r>
              <a:rPr lang="en-US" smtClean="0"/>
              <a:t>Second baby: anti-Rh antibodies enter fetal circulation causing hypoxia and anemia</a:t>
            </a:r>
          </a:p>
          <a:p>
            <a:pPr lvl="1" eaLnBrk="1" hangingPunct="1"/>
            <a:r>
              <a:rPr lang="en-US" smtClean="0"/>
              <a:t>Disorder called:  </a:t>
            </a:r>
            <a:r>
              <a:rPr lang="en-US" b="1" i="1" smtClean="0"/>
              <a:t>erythroblastosis fetalis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Heart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Function:  transportation of nutrients and wastes via blood</a:t>
            </a:r>
          </a:p>
          <a:p>
            <a:pPr eaLnBrk="1" hangingPunct="1"/>
            <a:r>
              <a:rPr lang="en-US" smtClean="0"/>
              <a:t>Lies between the lungs in the thoracic cavity</a:t>
            </a:r>
          </a:p>
          <a:p>
            <a:pPr eaLnBrk="1" hangingPunct="1"/>
            <a:r>
              <a:rPr lang="en-US" smtClean="0"/>
              <a:t>Approximately the size of a fist</a:t>
            </a:r>
          </a:p>
          <a:p>
            <a:pPr eaLnBrk="1" hangingPunct="1"/>
            <a:r>
              <a:rPr lang="en-US" smtClean="0"/>
              <a:t>Weighs less than a 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the Heart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Apex:</a:t>
            </a:r>
            <a:r>
              <a:rPr lang="en-US" smtClean="0"/>
              <a:t>  pointed, inferior aspect of the heart</a:t>
            </a:r>
          </a:p>
          <a:p>
            <a:pPr eaLnBrk="1" hangingPunct="1"/>
            <a:r>
              <a:rPr lang="en-US" b="1" u="sng" smtClean="0"/>
              <a:t>Base:</a:t>
            </a:r>
            <a:r>
              <a:rPr lang="en-US" smtClean="0"/>
              <a:t>  broad, superior aspect of the heart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Serous Membrane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Pericardium AKA pericardial sac</a:t>
            </a:r>
            <a:r>
              <a:rPr lang="en-US" smtClean="0"/>
              <a:t>: the parietal peritoneum</a:t>
            </a:r>
          </a:p>
          <a:p>
            <a:pPr lvl="1" eaLnBrk="1" hangingPunct="1"/>
            <a:r>
              <a:rPr lang="en-US" smtClean="0"/>
              <a:t> Holds and protects the heart; makes pericardial fluid</a:t>
            </a:r>
          </a:p>
          <a:p>
            <a:pPr eaLnBrk="1" hangingPunct="1"/>
            <a:r>
              <a:rPr lang="en-US" b="1" u="sng" smtClean="0"/>
              <a:t>Epicardium:</a:t>
            </a:r>
            <a:r>
              <a:rPr lang="en-US" smtClean="0"/>
              <a:t>  outer layer of heart wall</a:t>
            </a:r>
          </a:p>
          <a:p>
            <a:pPr lvl="1" eaLnBrk="1" hangingPunct="1"/>
            <a:r>
              <a:rPr lang="en-US" smtClean="0"/>
              <a:t>Serves to protect the heart</a:t>
            </a:r>
          </a:p>
          <a:p>
            <a:pPr lvl="1" eaLnBrk="1" hangingPunct="1"/>
            <a:r>
              <a:rPr lang="en-US" smtClean="0"/>
              <a:t>Separated from pericardium by pericardial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Walls and Coverings:  3 layers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Epicardium</a:t>
            </a:r>
          </a:p>
          <a:p>
            <a:pPr eaLnBrk="1" hangingPunct="1"/>
            <a:r>
              <a:rPr lang="en-US" sz="2800" b="1" u="sng" smtClean="0"/>
              <a:t>Myocardium:</a:t>
            </a:r>
            <a:r>
              <a:rPr lang="en-US" sz="2800" smtClean="0"/>
              <a:t>  ring-like arrangements of cardiac muscle</a:t>
            </a:r>
          </a:p>
          <a:p>
            <a:pPr lvl="1" eaLnBrk="1" hangingPunct="1"/>
            <a:r>
              <a:rPr lang="en-US" sz="2400" smtClean="0"/>
              <a:t>the part that contracts</a:t>
            </a:r>
          </a:p>
          <a:p>
            <a:pPr eaLnBrk="1" hangingPunct="1"/>
            <a:r>
              <a:rPr lang="en-US" sz="2800" b="1" u="sng" smtClean="0"/>
              <a:t>Endocardium:</a:t>
            </a:r>
            <a:r>
              <a:rPr lang="en-US" sz="2800" smtClean="0"/>
              <a:t>  white membrane</a:t>
            </a:r>
          </a:p>
          <a:p>
            <a:pPr lvl="1" eaLnBrk="1" hangingPunct="1"/>
            <a:r>
              <a:rPr lang="en-US" sz="2400" smtClean="0"/>
              <a:t>lines inside of heart chambers &amp; blood vessels </a:t>
            </a:r>
          </a:p>
          <a:p>
            <a:pPr lvl="1" eaLnBrk="1" hangingPunct="1"/>
            <a:r>
              <a:rPr lang="en-US" sz="2400" smtClean="0"/>
              <a:t>reduces friction between wall and 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Chambers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Two atria</a:t>
            </a:r>
          </a:p>
          <a:p>
            <a:pPr lvl="1" eaLnBrk="1" hangingPunct="1"/>
            <a:r>
              <a:rPr lang="en-US" sz="2400" smtClean="0"/>
              <a:t>Receiving chambers</a:t>
            </a:r>
          </a:p>
          <a:p>
            <a:pPr lvl="1" eaLnBrk="1" hangingPunct="1"/>
            <a:r>
              <a:rPr lang="en-US" sz="2400" b="1" i="1" smtClean="0"/>
              <a:t>Auricles:</a:t>
            </a:r>
            <a:r>
              <a:rPr lang="en-US" sz="2400" smtClean="0"/>
              <a:t>  extensions that allow for increase in volume </a:t>
            </a:r>
          </a:p>
          <a:p>
            <a:pPr lvl="1" eaLnBrk="1" hangingPunct="1"/>
            <a:r>
              <a:rPr lang="en-US" sz="2400" smtClean="0"/>
              <a:t>Do not aid in pumping; myocardium very thin</a:t>
            </a:r>
          </a:p>
          <a:p>
            <a:pPr lvl="1" eaLnBrk="1" hangingPunct="1"/>
            <a:r>
              <a:rPr lang="en-US" sz="2400" smtClean="0"/>
              <a:t>Filled with blood from veins and acts to fill ventricles with blood</a:t>
            </a:r>
          </a:p>
          <a:p>
            <a:pPr lvl="1" eaLnBrk="1" hangingPunct="1"/>
            <a:r>
              <a:rPr lang="en-US" sz="2400" smtClean="0"/>
              <a:t>Separated by </a:t>
            </a:r>
            <a:r>
              <a:rPr lang="en-US" sz="2400" b="1" i="1" smtClean="0"/>
              <a:t>interatrial septum</a:t>
            </a:r>
          </a:p>
          <a:p>
            <a:pPr lvl="1" eaLnBrk="1" hangingPunct="1"/>
            <a:r>
              <a:rPr lang="en-US" sz="2400" b="1" i="1" smtClean="0"/>
              <a:t>Fossa Ovalis:</a:t>
            </a:r>
            <a:r>
              <a:rPr lang="en-US" sz="2400" smtClean="0"/>
              <a:t>  remains of fetal heart opening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Chambers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Two Ventricles</a:t>
            </a:r>
          </a:p>
          <a:p>
            <a:pPr lvl="1" eaLnBrk="1" hangingPunct="1"/>
            <a:r>
              <a:rPr lang="en-US" smtClean="0"/>
              <a:t>Discharging chambers (actual pumps)</a:t>
            </a:r>
          </a:p>
          <a:p>
            <a:pPr lvl="1" eaLnBrk="1" hangingPunct="1"/>
            <a:r>
              <a:rPr lang="en-US" smtClean="0"/>
              <a:t>Propels blood into circulation</a:t>
            </a:r>
          </a:p>
          <a:p>
            <a:pPr lvl="1" eaLnBrk="1" hangingPunct="1"/>
            <a:r>
              <a:rPr lang="en-US" smtClean="0"/>
              <a:t>Thicker walls than atria</a:t>
            </a:r>
          </a:p>
          <a:p>
            <a:pPr lvl="1" eaLnBrk="1" hangingPunct="1"/>
            <a:r>
              <a:rPr lang="en-US" smtClean="0"/>
              <a:t>Left thicker than right</a:t>
            </a:r>
          </a:p>
          <a:p>
            <a:pPr lvl="1" eaLnBrk="1" hangingPunct="1"/>
            <a:r>
              <a:rPr lang="en-US" smtClean="0"/>
              <a:t>Separated by </a:t>
            </a:r>
            <a:r>
              <a:rPr lang="en-US" b="1" i="1" smtClean="0"/>
              <a:t>interventricular septum</a:t>
            </a:r>
          </a:p>
          <a:p>
            <a:pPr eaLnBrk="1" hangingPunct="1"/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the Heart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971194" cy="52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01_BloodComposition_1.JPG                                    0001801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4926"/>
          <a:stretch>
            <a:fillRect/>
          </a:stretch>
        </p:blipFill>
        <p:spPr bwMode="auto">
          <a:xfrm>
            <a:off x="1752600" y="927100"/>
            <a:ext cx="5937250" cy="542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Anatomy of the Heart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2" y="1451372"/>
            <a:ext cx="6497637" cy="48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Valves:  Atrioventricular Valves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Atrioventricular Valves (AV valves)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Located between atria and ventricles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Anchored to </a:t>
            </a:r>
            <a:r>
              <a:rPr lang="en-US" b="1" i="1" smtClean="0"/>
              <a:t>papillary muscles</a:t>
            </a:r>
            <a:r>
              <a:rPr lang="en-US" smtClean="0"/>
              <a:t> via </a:t>
            </a:r>
            <a:r>
              <a:rPr lang="en-US" b="1" i="1" smtClean="0"/>
              <a:t>chordae tendinae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/>
              <a:t>Tricuspid Valve:</a:t>
            </a:r>
            <a:r>
              <a:rPr lang="en-US" smtClean="0"/>
              <a:t>  lies between R atrium and ventricle; has 3 cusps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/>
              <a:t>Bicuspid Valve</a:t>
            </a:r>
            <a:r>
              <a:rPr lang="en-US" smtClean="0"/>
              <a:t> (mitral valve):  lies between L atrium and ventricle; has 2 cusps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Atrioventricular Valves Continued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Function:  permits one-way flow of blood from atria to ventricles ONLY upon atrial contraction</a:t>
            </a:r>
          </a:p>
          <a:p>
            <a:pPr eaLnBrk="1" hangingPunct="1"/>
            <a:r>
              <a:rPr lang="en-US" smtClean="0"/>
              <a:t>Ventricular contraction forces the AV valve flaps up, causing them to close off the opening to the atria and directing the flow of blood out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Valves:  Semilunar Valves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u="sng" smtClean="0"/>
              <a:t>Semilunar Valves</a:t>
            </a:r>
          </a:p>
          <a:p>
            <a:pPr marL="990600" lvl="1" indent="-533400" eaLnBrk="1" hangingPunct="1"/>
            <a:r>
              <a:rPr lang="en-US" smtClean="0"/>
              <a:t>Located between the ventricles and their major arteries</a:t>
            </a:r>
          </a:p>
          <a:p>
            <a:pPr marL="990600" lvl="1" indent="-533400" eaLnBrk="1" hangingPunct="1"/>
            <a:r>
              <a:rPr lang="en-US" smtClean="0"/>
              <a:t>Made of 3-half moon shaped cusps each</a:t>
            </a:r>
          </a:p>
          <a:p>
            <a:pPr marL="1371600" lvl="2" indent="-457200" eaLnBrk="1" hangingPunct="1">
              <a:buFontTx/>
              <a:buNone/>
            </a:pPr>
            <a:r>
              <a:rPr lang="en-US" smtClean="0"/>
              <a:t>1.  </a:t>
            </a:r>
            <a:r>
              <a:rPr lang="en-US" b="1" i="1" smtClean="0"/>
              <a:t>Pulmonary valve:</a:t>
            </a:r>
            <a:r>
              <a:rPr lang="en-US" smtClean="0"/>
              <a:t>  between R ventricle and pulmonary artery</a:t>
            </a:r>
          </a:p>
          <a:p>
            <a:pPr marL="1371600" lvl="2" indent="-457200" eaLnBrk="1" hangingPunct="1">
              <a:buFontTx/>
              <a:buAutoNum type="arabicPeriod" startAt="2"/>
            </a:pPr>
            <a:r>
              <a:rPr lang="en-US" b="1" i="1" smtClean="0"/>
              <a:t>Aortic valve:</a:t>
            </a:r>
            <a:r>
              <a:rPr lang="en-US" smtClean="0"/>
              <a:t>  between L ventricle and aorta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Semilunar Valves Continued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Function:  to direct one-way flow of blood from the ventricles to the pulmonary trunk and aorta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Ventricular contraction forces SL valves open (&amp; AV valves shut)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 due to pressure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Ventricular relaxation causes closure of SL valves, preventing backflow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Valves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51372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 Through The Heart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1.) Blood enters the R atrium and exits the heart via the L ventricle.  In that time it leaves the heart to exchange gas in the lungs.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2.)Trace the path of blood flow through the heart naming all of the chambers, valves and vessels it passes through along the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Flow Through the 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849144" cy="4549334"/>
          </a:xfrm>
        </p:spPr>
      </p:pic>
    </p:spTree>
    <p:extLst>
      <p:ext uri="{BB962C8B-B14F-4D97-AF65-F5344CB8AC3E}">
        <p14:creationId xmlns:p14="http://schemas.microsoft.com/office/powerpoint/2010/main" val="608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Supplying Blood to the Heart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Coronary Circulation:</a:t>
            </a:r>
            <a:r>
              <a:rPr lang="en-US" sz="2800" smtClean="0"/>
              <a:t>  the flow of blood to the heart itself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nutrients found in the blood cannot be absorbed from the internal chamber walls in order to nourish the myocardium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R &amp; L Coronary Arteries:</a:t>
            </a:r>
            <a:r>
              <a:rPr lang="en-US" sz="2800" smtClean="0"/>
              <a:t>  found at base of aorta; supplies heart with nourishing blood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Coronary Sinus:</a:t>
            </a:r>
            <a:r>
              <a:rPr lang="en-US" sz="2800" smtClean="0"/>
              <a:t>  “waste” blood brought back to the R atrium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Pulmonary Circulation:</a:t>
            </a:r>
            <a:r>
              <a:rPr lang="en-US" smtClean="0"/>
              <a:t>  the route of blood between the lungs and heart</a:t>
            </a:r>
          </a:p>
          <a:p>
            <a:pPr eaLnBrk="1" hangingPunct="1"/>
            <a:r>
              <a:rPr lang="en-US" b="1" u="sng" smtClean="0"/>
              <a:t>Systemic Circulation:</a:t>
            </a:r>
            <a:r>
              <a:rPr lang="en-US" smtClean="0"/>
              <a:t>  the route of blood transport between the heart and all organs and tissues (except the lungs)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Characteristics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Red in color (NOT BLUE):  due to oxygenation of the hemoglobin protein on RBC’s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Viscous:  thicker and stickier than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Slightly alkaline:  pH = 7.35-7.45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Acidosis:  too acidic (too many H+)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Alkalosis:  too basic (too few H+)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Volume:  avg. male = 5-6 liters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avg. female = 4-5 liters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Vessel Walls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layers in arteries and veins</a:t>
            </a:r>
          </a:p>
          <a:p>
            <a:pPr eaLnBrk="1" hangingPunct="1"/>
            <a:r>
              <a:rPr lang="en-US" b="1" u="sng" smtClean="0"/>
              <a:t>Tunica Intima:</a:t>
            </a:r>
            <a:r>
              <a:rPr lang="en-US" smtClean="0"/>
              <a:t>  surrounds lumen</a:t>
            </a:r>
          </a:p>
          <a:p>
            <a:pPr lvl="1" eaLnBrk="1" hangingPunct="1"/>
            <a:r>
              <a:rPr lang="en-US" smtClean="0"/>
              <a:t>Very elastic</a:t>
            </a:r>
          </a:p>
          <a:p>
            <a:pPr eaLnBrk="1" hangingPunct="1"/>
            <a:r>
              <a:rPr lang="en-US" b="1" u="sng" smtClean="0"/>
              <a:t>Tunica Media</a:t>
            </a:r>
            <a:r>
              <a:rPr lang="en-US" smtClean="0"/>
              <a:t>:  smooth muscle and elastic fibers</a:t>
            </a:r>
          </a:p>
          <a:p>
            <a:pPr eaLnBrk="1" hangingPunct="1"/>
            <a:r>
              <a:rPr lang="en-US" b="1" u="sng" smtClean="0"/>
              <a:t>Tunica Adventitia:</a:t>
            </a:r>
            <a:r>
              <a:rPr lang="en-US" smtClean="0"/>
              <a:t>  thin layer</a:t>
            </a:r>
          </a:p>
          <a:p>
            <a:pPr lvl="1" eaLnBrk="1" hangingPunct="1"/>
            <a:r>
              <a:rPr lang="en-US" smtClean="0"/>
              <a:t>Anchors artery to neighboring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Arteries:</a:t>
            </a:r>
            <a:r>
              <a:rPr lang="en-US" smtClean="0"/>
              <a:t>  transports blood away from the heart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Highly elastic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Lumen becomes progressively smaller as the arteries branch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Blood pressure HIGH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Arterioles:</a:t>
            </a:r>
            <a:r>
              <a:rPr lang="en-US" smtClean="0"/>
              <a:t>  same function as arteries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Thinner walls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Smaller lumens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Capillaries:</a:t>
            </a:r>
            <a:r>
              <a:rPr lang="en-US" smtClean="0"/>
              <a:t>  microscopic vessels where exchange takes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Walls made of squamos epithelium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Venules:</a:t>
            </a:r>
            <a:r>
              <a:rPr lang="en-US" smtClean="0"/>
              <a:t>  returns “wasted” blood to heart</a:t>
            </a:r>
          </a:p>
          <a:p>
            <a:pPr lvl="1" eaLnBrk="1" hangingPunct="1"/>
            <a:r>
              <a:rPr lang="en-US" smtClean="0"/>
              <a:t>Larger in diameter than capillaries</a:t>
            </a:r>
          </a:p>
          <a:p>
            <a:pPr lvl="1" eaLnBrk="1" hangingPunct="1"/>
            <a:r>
              <a:rPr lang="en-US" smtClean="0"/>
              <a:t>Increase in size en route to heart</a:t>
            </a:r>
          </a:p>
          <a:p>
            <a:pPr lvl="1" eaLnBrk="1" hangingPunct="1"/>
            <a:r>
              <a:rPr lang="en-US" smtClean="0"/>
              <a:t>Formed from the union of capillaries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b="1" u="sng" smtClean="0"/>
              <a:t>Veins:</a:t>
            </a:r>
            <a:r>
              <a:rPr lang="en-US" sz="2400" smtClean="0"/>
              <a:t>  returns “wasted” blood to heart</a:t>
            </a:r>
          </a:p>
          <a:p>
            <a:pPr lvl="1" eaLnBrk="1" hangingPunct="1"/>
            <a:r>
              <a:rPr lang="en-US" sz="2000" smtClean="0"/>
              <a:t>Larger lumens than venules</a:t>
            </a:r>
          </a:p>
          <a:p>
            <a:pPr lvl="1" eaLnBrk="1" hangingPunct="1"/>
            <a:r>
              <a:rPr lang="en-US" sz="2000" smtClean="0"/>
              <a:t>Distensible:  walls able to distend/stretch </a:t>
            </a:r>
          </a:p>
          <a:p>
            <a:pPr lvl="1" eaLnBrk="1" hangingPunct="1"/>
            <a:r>
              <a:rPr lang="en-US" sz="2000" smtClean="0"/>
              <a:t>LOW blood pressure</a:t>
            </a:r>
          </a:p>
          <a:p>
            <a:pPr lvl="1" eaLnBrk="1" hangingPunct="1"/>
            <a:r>
              <a:rPr lang="en-US" sz="2000" smtClean="0"/>
              <a:t>Blood flow variations</a:t>
            </a:r>
          </a:p>
          <a:p>
            <a:pPr lvl="2" eaLnBrk="1" hangingPunct="1"/>
            <a:r>
              <a:rPr lang="en-US" sz="1800" smtClean="0"/>
              <a:t>Muscular and Respiratory pumps</a:t>
            </a:r>
          </a:p>
          <a:p>
            <a:pPr lvl="2" eaLnBrk="1" hangingPunct="1"/>
            <a:r>
              <a:rPr lang="en-US" sz="1800" smtClean="0"/>
              <a:t>One-way valves</a:t>
            </a:r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Vessels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1" y="1295400"/>
            <a:ext cx="6435164" cy="52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Vessels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1905000"/>
            <a:ext cx="2085109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8" y="1636542"/>
            <a:ext cx="4184046" cy="214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41147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Circulation Irregularities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Varicose Veins:</a:t>
            </a:r>
            <a:r>
              <a:rPr lang="en-US" smtClean="0"/>
              <a:t>  weakened valves allows blood to pool and permanently stretch vein walls</a:t>
            </a:r>
          </a:p>
          <a:p>
            <a:pPr eaLnBrk="1" hangingPunct="1"/>
            <a:r>
              <a:rPr lang="en-US" b="1" u="sng" smtClean="0"/>
              <a:t>Hemorrhoids:</a:t>
            </a:r>
            <a:r>
              <a:rPr lang="en-US" smtClean="0"/>
              <a:t>  varicosities in veins surrounding anal canal</a:t>
            </a:r>
          </a:p>
          <a:p>
            <a:pPr eaLnBrk="1" hangingPunct="1"/>
            <a:r>
              <a:rPr lang="en-US" b="1" u="sng" smtClean="0"/>
              <a:t>Murmurs:</a:t>
            </a:r>
            <a:r>
              <a:rPr lang="en-US" smtClean="0"/>
              <a:t>  defective valve</a:t>
            </a:r>
          </a:p>
          <a:p>
            <a:pPr lvl="1" eaLnBrk="1" hangingPunct="1"/>
            <a:r>
              <a:rPr lang="en-US" smtClean="0"/>
              <a:t>May shunt blood to organs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Cardiac Cycle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cyclic contraction of both atria and ventricles</a:t>
            </a:r>
          </a:p>
          <a:p>
            <a:pPr eaLnBrk="1" hangingPunct="1"/>
            <a:r>
              <a:rPr lang="en-US" smtClean="0"/>
              <a:t>These events make up 1 heartbeat</a:t>
            </a:r>
          </a:p>
          <a:p>
            <a:pPr eaLnBrk="1" hangingPunct="1"/>
            <a:r>
              <a:rPr lang="en-US" smtClean="0"/>
              <a:t>Beat rhythmically:  atria beat, then ventricles; atria beat, then ventricles ETC.</a:t>
            </a:r>
          </a:p>
          <a:p>
            <a:pPr eaLnBrk="1" hangingPunct="1"/>
            <a:r>
              <a:rPr lang="en-US" smtClean="0"/>
              <a:t>Blood moves due to pressure changes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Cardiac Cycle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changes:</a:t>
            </a:r>
          </a:p>
          <a:p>
            <a:pPr lvl="1" eaLnBrk="1" hangingPunct="1"/>
            <a:r>
              <a:rPr lang="en-US" b="1" u="sng" smtClean="0"/>
              <a:t>Systole:</a:t>
            </a:r>
            <a:r>
              <a:rPr lang="en-US" smtClean="0"/>
              <a:t>  state of contraction; high pressure within that specific chamber</a:t>
            </a:r>
          </a:p>
          <a:p>
            <a:pPr lvl="2" eaLnBrk="1" hangingPunct="1"/>
            <a:r>
              <a:rPr lang="en-US" smtClean="0"/>
              <a:t>Allows blood to exit chamber</a:t>
            </a:r>
          </a:p>
          <a:p>
            <a:pPr lvl="1" eaLnBrk="1" hangingPunct="1"/>
            <a:r>
              <a:rPr lang="en-US" b="1" u="sng" smtClean="0"/>
              <a:t>Diastole:</a:t>
            </a:r>
            <a:r>
              <a:rPr lang="en-US" smtClean="0"/>
              <a:t>  state of relaxation; low pressure within that specific chamber</a:t>
            </a:r>
          </a:p>
          <a:p>
            <a:pPr lvl="2" eaLnBrk="1" hangingPunct="1"/>
            <a:r>
              <a:rPr lang="en-US" smtClean="0"/>
              <a:t>Allows blood to enter chamber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Heart Sounds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“Lub-Dup, pause, lub-dup, pause, lub-dup, pause”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Cause:  vibrational sounds of heart valve closures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Lub = closing of AV valves with ventricular systole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Dup = closing of SL valves with ventricular diastole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Heart Conduction System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receives impulses from autonomic system, but can beat without nervous stimulation</a:t>
            </a:r>
          </a:p>
          <a:p>
            <a:pPr eaLnBrk="1" hangingPunct="1"/>
            <a:r>
              <a:rPr lang="en-US" smtClean="0"/>
              <a:t>Cardiac cells INHERENTLY contract</a:t>
            </a:r>
          </a:p>
          <a:p>
            <a:pPr eaLnBrk="1" hangingPunct="1"/>
            <a:r>
              <a:rPr lang="en-US" smtClean="0"/>
              <a:t>Conduction system:  patches of pace-setting cardiac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Plasma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Liquid portion of blood</a:t>
            </a:r>
          </a:p>
          <a:p>
            <a:pPr eaLnBrk="1" hangingPunct="1"/>
            <a:r>
              <a:rPr lang="en-US" smtClean="0"/>
              <a:t>92% water and 8% dissolved elements</a:t>
            </a:r>
          </a:p>
          <a:p>
            <a:pPr lvl="1" eaLnBrk="1" hangingPunct="1"/>
            <a:r>
              <a:rPr lang="en-US" smtClean="0"/>
              <a:t>Formed elements, gases, metabolic wastes, nutrients &amp; hormones</a:t>
            </a:r>
          </a:p>
          <a:p>
            <a:pPr lvl="1" eaLnBrk="1" hangingPunct="1"/>
            <a:r>
              <a:rPr lang="en-US" smtClean="0"/>
              <a:t>Components of plasma vary based on cell’s needs</a:t>
            </a:r>
          </a:p>
          <a:p>
            <a:pPr lvl="1" eaLnBrk="1" hangingPunct="1"/>
            <a:r>
              <a:rPr lang="en-US" smtClean="0"/>
              <a:t>Adjustments made in order to maintain 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Heart Conduction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Sinoatrial (SA) Node:</a:t>
            </a:r>
            <a:r>
              <a:rPr lang="en-US" smtClean="0"/>
              <a:t>  located in upper wall of R atrium</a:t>
            </a:r>
          </a:p>
          <a:p>
            <a:pPr lvl="1" eaLnBrk="1" hangingPunct="1"/>
            <a:r>
              <a:rPr lang="en-US" smtClean="0"/>
              <a:t>aka “Pacemaker” </a:t>
            </a:r>
          </a:p>
          <a:p>
            <a:pPr lvl="1" eaLnBrk="1" hangingPunct="1"/>
            <a:r>
              <a:rPr lang="en-US" smtClean="0"/>
              <a:t>Initiates each cardiac cycle</a:t>
            </a:r>
          </a:p>
          <a:p>
            <a:pPr lvl="2" eaLnBrk="1" hangingPunct="1"/>
            <a:r>
              <a:rPr lang="en-US" smtClean="0"/>
              <a:t>Generates electrical impulses causing atrial contraction</a:t>
            </a:r>
          </a:p>
          <a:p>
            <a:pPr lvl="2" eaLnBrk="1" hangingPunct="1"/>
            <a:r>
              <a:rPr lang="en-US" smtClean="0"/>
              <a:t>Stimulates AV node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Heart Conduction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Atrioventricular (AV) Node:</a:t>
            </a:r>
            <a:r>
              <a:rPr lang="en-US" smtClean="0"/>
              <a:t>  located on the R, inferior portion of the interatrial septum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Activated by SA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Generates impulses down conducting fibers:  </a:t>
            </a:r>
            <a:r>
              <a:rPr lang="en-US" b="1" u="sng" smtClean="0"/>
              <a:t>AV Bundle (Bundle of His)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 Bundle follows interventricular septum and sends impulses left and right as it travels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Heart Physiology:  Heart Conduction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 Node Continued</a:t>
            </a:r>
          </a:p>
          <a:p>
            <a:pPr lvl="1" eaLnBrk="1" hangingPunct="1"/>
            <a:r>
              <a:rPr lang="en-US" smtClean="0"/>
              <a:t>At apex of heart, AV Bundle forms branches called Purkinje Fibers</a:t>
            </a:r>
          </a:p>
          <a:p>
            <a:pPr lvl="1" eaLnBrk="1" hangingPunct="1"/>
            <a:r>
              <a:rPr lang="en-US" b="1" u="sng" smtClean="0"/>
              <a:t>Purkinje Fibers</a:t>
            </a:r>
            <a:r>
              <a:rPr lang="en-US" smtClean="0"/>
              <a:t> pass deep into myocardium and initiate ventricular systole</a:t>
            </a:r>
          </a:p>
          <a:p>
            <a:pPr lvl="1" eaLnBrk="1" hangingPunct="1"/>
            <a:r>
              <a:rPr lang="en-US" smtClean="0"/>
              <a:t>Contraction occurs upward:  a wringing motion from apex towards base of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Conduction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536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502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Roboto"/>
              </a:rPr>
              <a:t>You Tube</a:t>
            </a:r>
          </a:p>
          <a:p>
            <a:r>
              <a:rPr lang="en-US" dirty="0" smtClean="0">
                <a:solidFill>
                  <a:srgbClr val="000000"/>
                </a:solidFill>
                <a:latin typeface="Roboto"/>
              </a:rPr>
              <a:t>Cardiac 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Conduction System - Electrical System of the Heart Animation - MADE EASY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399"/>
            <a:ext cx="4367212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Electrocardiogram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Electrocardiogram (ECG or EKG):</a:t>
            </a:r>
            <a:r>
              <a:rPr lang="en-US" smtClean="0"/>
              <a:t>  an instrument that records the electrical changes in the myocardium</a:t>
            </a:r>
          </a:p>
          <a:p>
            <a:pPr lvl="1" eaLnBrk="1" hangingPunct="1"/>
            <a:r>
              <a:rPr lang="en-US" b="1" i="1" smtClean="0"/>
              <a:t>Flat baseline:</a:t>
            </a:r>
            <a:r>
              <a:rPr lang="en-US" smtClean="0"/>
              <a:t>  myocardium polarized</a:t>
            </a:r>
          </a:p>
          <a:p>
            <a:pPr lvl="1" eaLnBrk="1" hangingPunct="1"/>
            <a:r>
              <a:rPr lang="en-US" b="1" i="1" smtClean="0"/>
              <a:t>P wave:</a:t>
            </a:r>
            <a:r>
              <a:rPr lang="en-US" smtClean="0"/>
              <a:t> SA node fires; atria depolarized </a:t>
            </a:r>
          </a:p>
          <a:p>
            <a:pPr lvl="1" eaLnBrk="1" hangingPunct="1"/>
            <a:r>
              <a:rPr lang="en-US" b="1" i="1" smtClean="0"/>
              <a:t>QRS complex:</a:t>
            </a:r>
            <a:r>
              <a:rPr lang="en-US" smtClean="0"/>
              <a:t> AV node fires; ventricles depolarized </a:t>
            </a:r>
          </a:p>
          <a:p>
            <a:pPr lvl="1" eaLnBrk="1" hangingPunct="1"/>
            <a:r>
              <a:rPr lang="en-US" b="1" i="1" smtClean="0"/>
              <a:t>T wave:</a:t>
            </a:r>
            <a:r>
              <a:rPr lang="en-US" smtClean="0"/>
              <a:t>  ventricular repolarization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Cardiac Output (CO)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measurable value that represents heart activity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Heart Rate (HR):</a:t>
            </a:r>
            <a:r>
              <a:rPr lang="en-US" smtClean="0"/>
              <a:t>  number of heart beats (cardiac cycles) per minute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Avg. adult 75 beats/min.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smtClean="0"/>
              <a:t>Stroke Volume (SV):</a:t>
            </a:r>
            <a:r>
              <a:rPr lang="en-US" smtClean="0"/>
              <a:t>  volume of blood ejected by ventricles per heart beat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Avg. adult 70 ml/min.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Cardiac Output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			</a:t>
            </a:r>
            <a:r>
              <a:rPr lang="en-US" b="1" u="sng" smtClean="0"/>
              <a:t>CO = HR X SV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u="sng" smtClean="0"/>
              <a:t>Avg. resting adult: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75/min X 70ml./min. = 5250 ml./min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-OR-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5.2 liters of blood pumped through the body EACH MINUTE at rest!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Starlings Law of the Heart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far cardiac cells are stretched (how full the chambers get), the stronger the heart will contract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 (BP)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force exerted by blood against the inner walls of vessels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Highest pressure in aorta, lowest in veins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/>
              <a:t>Blood moves from high to low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Read using a sphygmomanometer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Systole/diastole:  avg. adult = 120/80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Affecting Blood Pressure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1.) </a:t>
            </a:r>
            <a:r>
              <a:rPr lang="en-US" b="1" u="sng" smtClean="0"/>
              <a:t>Cardiac Output:</a:t>
            </a:r>
            <a:r>
              <a:rPr lang="en-US" smtClean="0"/>
              <a:t>  increase in CO = increase in BP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2.) </a:t>
            </a:r>
            <a:r>
              <a:rPr lang="en-US" b="1" u="sng" smtClean="0"/>
              <a:t>Peripheral Resistance (PR):</a:t>
            </a:r>
            <a:r>
              <a:rPr lang="en-US" smtClean="0"/>
              <a:t>  the friction or drag produces when blood passes over vessel walls</a:t>
            </a:r>
          </a:p>
          <a:p>
            <a:pPr lvl="2" eaLnBrk="1" hangingPunct="1"/>
            <a:r>
              <a:rPr lang="en-US" smtClean="0"/>
              <a:t>smaller lumens = high PR</a:t>
            </a:r>
          </a:p>
          <a:p>
            <a:pPr lvl="2" eaLnBrk="1" hangingPunct="1"/>
            <a:r>
              <a:rPr lang="en-US" smtClean="0"/>
              <a:t>greater blood viscosity = high PR</a:t>
            </a:r>
          </a:p>
          <a:p>
            <a:pPr lvl="2" eaLnBrk="1" hangingPunct="1"/>
            <a:r>
              <a:rPr lang="en-US" smtClean="0"/>
              <a:t> high PR = high BP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Formed Elements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Erythrocytes</a:t>
            </a:r>
            <a:r>
              <a:rPr lang="en-US" sz="2800" smtClean="0"/>
              <a:t> aka Red Blood Cells (RBCs)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Anucleate cells; few organelles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/>
              <a:t>Hematocrit</a:t>
            </a:r>
            <a:r>
              <a:rPr lang="en-US" sz="2800" smtClean="0"/>
              <a:t>:  % of RBC’s to total blood 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95% of formed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1000 RBC:1 WBC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Function:  to transport O2 &amp; CO2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/>
              <a:t>Hemoglobin:</a:t>
            </a:r>
            <a:r>
              <a:rPr lang="en-US" sz="2400" smtClean="0"/>
              <a:t>  iron containing protein on RBC’s; carries O2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Affecting Blood Pressure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3.)  </a:t>
            </a:r>
            <a:r>
              <a:rPr lang="en-US" b="1" u="sng" smtClean="0"/>
              <a:t>Blood Volume:</a:t>
            </a:r>
            <a:r>
              <a:rPr lang="en-US" smtClean="0"/>
              <a:t>  a measure of the amount of blood plasma &amp; formed elements present in the cardiovascular system</a:t>
            </a:r>
          </a:p>
          <a:p>
            <a:pPr lvl="2" eaLnBrk="1" hangingPunct="1"/>
            <a:r>
              <a:rPr lang="en-US" smtClean="0"/>
              <a:t>Blood volume drops = BP drops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02708"/>
            <a:ext cx="5676900" cy="30171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276600" cy="2181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29" y="1458350"/>
            <a:ext cx="4093698" cy="21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RBC Life Cycle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Before birth:</a:t>
            </a:r>
            <a:r>
              <a:rPr lang="en-US" smtClean="0"/>
              <a:t>  made in yolk sac, spleen &amp; liver</a:t>
            </a:r>
          </a:p>
          <a:p>
            <a:pPr eaLnBrk="1" hangingPunct="1"/>
            <a:r>
              <a:rPr lang="en-US" b="1" u="sng" smtClean="0"/>
              <a:t>After birth:</a:t>
            </a:r>
            <a:r>
              <a:rPr lang="en-US" smtClean="0"/>
              <a:t>  made in red bone marrow</a:t>
            </a:r>
          </a:p>
          <a:p>
            <a:pPr eaLnBrk="1" hangingPunct="1"/>
            <a:r>
              <a:rPr lang="en-US" b="1" u="sng" smtClean="0"/>
              <a:t>Life expectancy:</a:t>
            </a:r>
            <a:r>
              <a:rPr lang="en-US" smtClean="0"/>
              <a:t>  120 days because of no nucleus or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 of RBC Formation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Liver &amp; kidneys monitor counts</a:t>
            </a:r>
          </a:p>
          <a:p>
            <a:pPr eaLnBrk="1" hangingPunct="1">
              <a:defRPr/>
            </a:pPr>
            <a:r>
              <a:rPr lang="en-US" sz="2800" dirty="0" smtClean="0"/>
              <a:t>Erythropoietin excreted from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kidneys </a:t>
            </a:r>
            <a:r>
              <a:rPr lang="en-US" sz="2800" dirty="0" smtClean="0"/>
              <a:t>when counts are low—regulates </a:t>
            </a:r>
            <a:r>
              <a:rPr lang="en-US" sz="2800" b="1" u="sng" dirty="0" err="1" smtClean="0"/>
              <a:t>hematopoiesis</a:t>
            </a:r>
            <a:endParaRPr lang="en-US" sz="2800" b="1" u="sng" dirty="0" smtClean="0"/>
          </a:p>
          <a:p>
            <a:pPr eaLnBrk="1" hangingPunct="1">
              <a:defRPr/>
            </a:pPr>
            <a:r>
              <a:rPr lang="en-US" sz="2800" dirty="0" smtClean="0"/>
              <a:t>10 billions die each HOUR</a:t>
            </a:r>
          </a:p>
          <a:p>
            <a:pPr lvl="1" eaLnBrk="1" hangingPunct="1">
              <a:defRPr/>
            </a:pPr>
            <a:r>
              <a:rPr lang="en-US" sz="2400" dirty="0" smtClean="0"/>
              <a:t>Macrophages eat toxins &amp; debris</a:t>
            </a:r>
          </a:p>
          <a:p>
            <a:pPr lvl="1" eaLnBrk="1" hangingPunct="1">
              <a:defRPr/>
            </a:pPr>
            <a:r>
              <a:rPr lang="en-US" sz="2400" dirty="0" smtClean="0"/>
              <a:t>Iron recycled by red marrow</a:t>
            </a:r>
          </a:p>
          <a:p>
            <a:pPr lvl="1" eaLnBrk="1" hangingPunct="1">
              <a:defRPr/>
            </a:pPr>
            <a:r>
              <a:rPr lang="en-US" sz="2400" dirty="0" err="1" smtClean="0"/>
              <a:t>Hgb</a:t>
            </a:r>
            <a:r>
              <a:rPr lang="en-US" sz="2400" dirty="0" smtClean="0"/>
              <a:t>:  broken down into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 released as bile pigment by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 of Erythrocyte Production</a:t>
            </a:r>
            <a:b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4000" dirty="0"/>
          </a:p>
        </p:txBody>
      </p:sp>
      <p:pic>
        <p:nvPicPr>
          <p:cNvPr id="3" name="Picture 8" descr="1005_RBCProductionMech_1.JPG                                   0001801B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b="3459"/>
          <a:stretch>
            <a:fillRect/>
          </a:stretch>
        </p:blipFill>
        <p:spPr bwMode="auto">
          <a:xfrm>
            <a:off x="1193800" y="1447800"/>
            <a:ext cx="7950200" cy="457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d`s Tie">
  <a:themeElements>
    <a:clrScheme name="">
      <a:dk1>
        <a:srgbClr val="000000"/>
      </a:dk1>
      <a:lt1>
        <a:srgbClr val="FFFFFF"/>
      </a:lt1>
      <a:dk2>
        <a:srgbClr val="800000"/>
      </a:dk2>
      <a:lt2>
        <a:srgbClr val="DC4820"/>
      </a:lt2>
      <a:accent1>
        <a:srgbClr val="FF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B900"/>
      </a:accent6>
      <a:hlink>
        <a:srgbClr val="FF9933"/>
      </a:hlink>
      <a:folHlink>
        <a:srgbClr val="FDED9B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515</TotalTime>
  <Words>2005</Words>
  <Application>Microsoft Office PowerPoint</Application>
  <PresentationFormat>On-screen Show (4:3)</PresentationFormat>
  <Paragraphs>323</Paragraphs>
  <Slides>61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Roboto</vt:lpstr>
      <vt:lpstr>Symbol</vt:lpstr>
      <vt:lpstr>Times New Roman</vt:lpstr>
      <vt:lpstr>Wingdings</vt:lpstr>
      <vt:lpstr>Dad`s Tie</vt:lpstr>
      <vt:lpstr>Acrobat Document</vt:lpstr>
      <vt:lpstr>Blood &amp; the Cardiovascular System</vt:lpstr>
      <vt:lpstr>Homeostatic Functions of Blood</vt:lpstr>
      <vt:lpstr>PowerPoint Presentation</vt:lpstr>
      <vt:lpstr>General Characteristics</vt:lpstr>
      <vt:lpstr>Blood Plasma</vt:lpstr>
      <vt:lpstr>Formed Elements</vt:lpstr>
      <vt:lpstr>RBC Life Cycle</vt:lpstr>
      <vt:lpstr>Regulation of RBC Formation</vt:lpstr>
      <vt:lpstr>Control of Erythrocyte Production </vt:lpstr>
      <vt:lpstr>Formed Elements</vt:lpstr>
      <vt:lpstr> Types of  Leukocytes </vt:lpstr>
      <vt:lpstr>Formed Elements</vt:lpstr>
      <vt:lpstr>PowerPoint Presentation</vt:lpstr>
      <vt:lpstr>PowerPoint Presentation</vt:lpstr>
      <vt:lpstr>Hemostasis</vt:lpstr>
      <vt:lpstr>Blood Disorders</vt:lpstr>
      <vt:lpstr>Blood Disorders</vt:lpstr>
      <vt:lpstr>Blood Groups and Transfusions</vt:lpstr>
      <vt:lpstr>Blood Groups &amp; Transfusions</vt:lpstr>
      <vt:lpstr>PowerPoint Presentation</vt:lpstr>
      <vt:lpstr>Rh Blood Type</vt:lpstr>
      <vt:lpstr>Rh Blood Type</vt:lpstr>
      <vt:lpstr>The Heart</vt:lpstr>
      <vt:lpstr>Anatomy of the Heart</vt:lpstr>
      <vt:lpstr>Serous Membrane</vt:lpstr>
      <vt:lpstr>Walls and Coverings:  3 layers</vt:lpstr>
      <vt:lpstr>Heart Chambers</vt:lpstr>
      <vt:lpstr>Heart Chambers</vt:lpstr>
      <vt:lpstr>Anatomy of the Heart</vt:lpstr>
      <vt:lpstr>Internal Anatomy of the Heart</vt:lpstr>
      <vt:lpstr>Heart Valves:  Atrioventricular Valves</vt:lpstr>
      <vt:lpstr>Atrioventricular Valves Continued</vt:lpstr>
      <vt:lpstr>Heart Valves:  Semilunar Valves</vt:lpstr>
      <vt:lpstr>Semilunar Valves Continued</vt:lpstr>
      <vt:lpstr>Heart Valves</vt:lpstr>
      <vt:lpstr>Blood Flow Through The Heart</vt:lpstr>
      <vt:lpstr>Blood Flow Through the Heart</vt:lpstr>
      <vt:lpstr>Supplying Blood to the Heart</vt:lpstr>
      <vt:lpstr>Circulation</vt:lpstr>
      <vt:lpstr>Vessel Walls</vt:lpstr>
      <vt:lpstr>Circulation</vt:lpstr>
      <vt:lpstr>Circulation</vt:lpstr>
      <vt:lpstr>Blood Vessels</vt:lpstr>
      <vt:lpstr>Blood Vessels</vt:lpstr>
      <vt:lpstr>Circulation Irregularities</vt:lpstr>
      <vt:lpstr>Heart Physiology:  Cardiac Cycle</vt:lpstr>
      <vt:lpstr>Heart Physiology:  Cardiac Cycle</vt:lpstr>
      <vt:lpstr>Heart Physiology:  Heart Sounds</vt:lpstr>
      <vt:lpstr>Heart Physiology:  Heart Conduction System</vt:lpstr>
      <vt:lpstr>Heart Physiology:  Heart Conduction System</vt:lpstr>
      <vt:lpstr>Heart Physiology:  Heart Conduction System</vt:lpstr>
      <vt:lpstr>Heart Physiology:  Heart Conduction System</vt:lpstr>
      <vt:lpstr>Heart Conduction</vt:lpstr>
      <vt:lpstr>Electrocardiogram</vt:lpstr>
      <vt:lpstr>Cardiac Output (CO)</vt:lpstr>
      <vt:lpstr>Cardiac Output</vt:lpstr>
      <vt:lpstr>Starlings Law of the Heart</vt:lpstr>
      <vt:lpstr>Blood Pressure (BP)</vt:lpstr>
      <vt:lpstr>Factors Affecting Blood Pressure</vt:lpstr>
      <vt:lpstr>Factors Affecting Blood Pressure</vt:lpstr>
      <vt:lpstr>Blood Pressure</vt:lpstr>
    </vt:vector>
  </TitlesOfParts>
  <Company>Southeast Raleigh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&amp; the Cardiovascular System</dc:title>
  <dc:creator>Southeast Raleigh High School</dc:creator>
  <cp:lastModifiedBy>eduncan</cp:lastModifiedBy>
  <cp:revision>34</cp:revision>
  <cp:lastPrinted>1601-01-01T00:00:00Z</cp:lastPrinted>
  <dcterms:created xsi:type="dcterms:W3CDTF">2005-04-12T01:32:31Z</dcterms:created>
  <dcterms:modified xsi:type="dcterms:W3CDTF">2018-10-03T14:47:22Z</dcterms:modified>
</cp:coreProperties>
</file>