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Directional Terms &amp; 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Anatomy and Physiology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918" y="0"/>
            <a:ext cx="27813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0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(internal)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469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Away from body surface; internal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3593" y="3745477"/>
            <a:ext cx="505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Example:  Lungs deep to rib cage</a:t>
            </a:r>
          </a:p>
        </p:txBody>
      </p:sp>
    </p:spTree>
    <p:extLst>
      <p:ext uri="{BB962C8B-B14F-4D97-AF65-F5344CB8AC3E}">
        <p14:creationId xmlns:p14="http://schemas.microsoft.com/office/powerpoint/2010/main" val="279069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5015" cy="20649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Close to origin or point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of attachment of limb to </a:t>
            </a:r>
          </a:p>
          <a:p>
            <a:pPr marL="0" indent="0">
              <a:buNone/>
            </a:pPr>
            <a:r>
              <a:rPr lang="en-US" dirty="0" smtClean="0"/>
              <a:t>body trunk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614" y="1600103"/>
            <a:ext cx="2427360" cy="438959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5691386" y="2411251"/>
            <a:ext cx="482321" cy="996651"/>
          </a:xfrm>
          <a:prstGeom prst="straightConnector1">
            <a:avLst/>
          </a:prstGeom>
          <a:ln w="66675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443819" y="2411251"/>
            <a:ext cx="353702" cy="996651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73707" y="4018752"/>
            <a:ext cx="0" cy="1430675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283045" y="4018752"/>
            <a:ext cx="160774" cy="1430676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1327" y="4018752"/>
            <a:ext cx="463074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 knee is proximal to ankle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9163" y="4865137"/>
            <a:ext cx="5301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means that the knee is closer to the point of </a:t>
            </a:r>
          </a:p>
          <a:p>
            <a:r>
              <a:rPr lang="en-US" sz="2000" dirty="0" smtClean="0"/>
              <a:t>Attachment than the ankle. </a:t>
            </a:r>
          </a:p>
        </p:txBody>
      </p:sp>
    </p:spTree>
    <p:extLst>
      <p:ext uri="{BB962C8B-B14F-4D97-AF65-F5344CB8AC3E}">
        <p14:creationId xmlns:p14="http://schemas.microsoft.com/office/powerpoint/2010/main" val="240397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62473" cy="1952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Farther from origin or 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oint of attachment of limb </a:t>
            </a:r>
          </a:p>
          <a:p>
            <a:pPr marL="0" indent="0">
              <a:buNone/>
            </a:pPr>
            <a:r>
              <a:rPr lang="en-US" dirty="0" smtClean="0"/>
              <a:t>to body trunk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614" y="1600103"/>
            <a:ext cx="2427360" cy="438959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675309" y="2459476"/>
            <a:ext cx="401935" cy="964501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63432" y="2459476"/>
            <a:ext cx="450166" cy="964501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868237" y="4050902"/>
            <a:ext cx="209007" cy="1527126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63432" y="4227727"/>
            <a:ext cx="176851" cy="1189550"/>
          </a:xfrm>
          <a:prstGeom prst="straightConnector1">
            <a:avLst/>
          </a:prstGeom>
          <a:ln w="666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9945" y="4275952"/>
            <a:ext cx="4625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ankle is distal to the knee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737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56066" cy="203275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Cut along horizontal plane</a:t>
            </a:r>
          </a:p>
          <a:p>
            <a:r>
              <a:rPr lang="en-US" dirty="0" smtClean="0"/>
              <a:t>Divides body into superior &amp; inferior parts</a:t>
            </a:r>
          </a:p>
          <a:p>
            <a:r>
              <a:rPr lang="en-US" dirty="0" smtClean="0"/>
              <a:t>Cross Sections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19" y="3045629"/>
            <a:ext cx="5108581" cy="36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1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02" y="192900"/>
            <a:ext cx="8872857" cy="633355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Oval 4"/>
          <p:cNvSpPr/>
          <p:nvPr/>
        </p:nvSpPr>
        <p:spPr>
          <a:xfrm>
            <a:off x="7090117" y="2748826"/>
            <a:ext cx="1784587" cy="835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Transverse Plane</a:t>
            </a:r>
            <a:endParaRPr lang="en-US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82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301"/>
            <a:ext cx="8229600" cy="1143000"/>
          </a:xfrm>
        </p:spPr>
        <p:txBody>
          <a:bodyPr/>
          <a:lstStyle/>
          <a:p>
            <a:r>
              <a:rPr lang="en-US" dirty="0" smtClean="0"/>
              <a:t>Sagittal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349" y="1109175"/>
            <a:ext cx="5989823" cy="28131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Cut along lengthwise (longitudinal) plane</a:t>
            </a:r>
          </a:p>
          <a:p>
            <a:r>
              <a:rPr lang="en-US" dirty="0" smtClean="0"/>
              <a:t>Divides into left and right parts</a:t>
            </a:r>
          </a:p>
          <a:p>
            <a:r>
              <a:rPr lang="en-US" dirty="0" err="1" smtClean="0"/>
              <a:t>Midsaggital</a:t>
            </a:r>
            <a:r>
              <a:rPr lang="en-US" dirty="0" smtClean="0"/>
              <a:t> or median section – cut is down median plane </a:t>
            </a:r>
          </a:p>
          <a:p>
            <a:r>
              <a:rPr lang="en-US" dirty="0" smtClean="0"/>
              <a:t>to make equal parts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478" y="3038177"/>
            <a:ext cx="4876465" cy="348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3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19" y="71605"/>
            <a:ext cx="8727502" cy="661559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720338" y="1600200"/>
            <a:ext cx="2135783" cy="6985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Midsagittal</a:t>
            </a:r>
            <a:r>
              <a:rPr lang="en-US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Plane</a:t>
            </a:r>
            <a:endParaRPr lang="en-US" dirty="0">
              <a:solidFill>
                <a:srgbClr val="0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995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31315" cy="13897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Cut along lengthwise plane</a:t>
            </a:r>
          </a:p>
          <a:p>
            <a:r>
              <a:rPr lang="en-US" dirty="0" smtClean="0"/>
              <a:t>Divides into posterior and anterior parts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19" y="3045629"/>
            <a:ext cx="5108581" cy="36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85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986" y="128600"/>
            <a:ext cx="9195133" cy="656359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041825" y="851975"/>
            <a:ext cx="1929284" cy="74822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Frontal Plane</a:t>
            </a:r>
            <a:endParaRPr lang="en-US" dirty="0">
              <a:solidFill>
                <a:srgbClr val="0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207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Anatomical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position of the body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Must have a reference point for directional terms and descriptions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1004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60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Superior (cranial)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363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Toward the head 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upper part of body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675" y="2154300"/>
            <a:ext cx="2120900" cy="3835400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5483371" y="2346951"/>
            <a:ext cx="256247" cy="34400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0940" y="3917792"/>
            <a:ext cx="4147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 nose is superior to the neck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809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Inferior (Caudal)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61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Away from head or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oward lower part of body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4501002"/>
            <a:ext cx="3317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 The naval is inferior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to the breastbone.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268" y="2041775"/>
            <a:ext cx="2120900" cy="38354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6141553" y="2298726"/>
            <a:ext cx="450166" cy="34400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Anterior (Ventral)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987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Front of body; in front of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065" y="2459476"/>
            <a:ext cx="2712616" cy="3217289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739618" y="3793702"/>
            <a:ext cx="2299063" cy="48225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5636" y="4034827"/>
            <a:ext cx="3975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 rib cage is anterior  spine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44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(Dorsal)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01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Backside of body; behind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795" y="2105826"/>
            <a:ext cx="2395052" cy="323107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093795" y="3922302"/>
            <a:ext cx="2395052" cy="4340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4034" y="3906227"/>
            <a:ext cx="4500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 The spine is posterior to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the heart.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54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02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Toward or at midline of body;</a:t>
            </a:r>
          </a:p>
          <a:p>
            <a:pPr marL="0" indent="0">
              <a:buNone/>
            </a:pPr>
            <a:r>
              <a:rPr lang="en-US" dirty="0" smtClean="0"/>
              <a:t> inner side of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977" y="2405764"/>
            <a:ext cx="3505927" cy="384741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951828" y="3906227"/>
            <a:ext cx="1511272" cy="321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639951" y="3906227"/>
            <a:ext cx="1463040" cy="3215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6244" y="4163427"/>
            <a:ext cx="4300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 Heart is medial to arm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331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05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Away from midline; </a:t>
            </a:r>
          </a:p>
          <a:p>
            <a:pPr marL="0" indent="0">
              <a:buNone/>
            </a:pPr>
            <a:r>
              <a:rPr lang="en-US" dirty="0" smtClean="0"/>
              <a:t>outer side of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209" y="1873219"/>
            <a:ext cx="3727537" cy="4090609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016137" y="3600802"/>
            <a:ext cx="1591659" cy="3215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768570" y="3600802"/>
            <a:ext cx="1591659" cy="321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3702" y="4275952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 Arm is lateral to chest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13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Superficial (External)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29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Toward or at body surface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4367" y="3777627"/>
            <a:ext cx="603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Example:  Skin is superficial to skeleton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942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Twilight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291</Words>
  <Application>Microsoft Macintosh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Twilight</vt:lpstr>
      <vt:lpstr>Directional Terms &amp; Planes</vt:lpstr>
      <vt:lpstr>Anatomical Orientation</vt:lpstr>
      <vt:lpstr>Superior (cranial)</vt:lpstr>
      <vt:lpstr>Inferior (Caudal)</vt:lpstr>
      <vt:lpstr>Anterior (Ventral)</vt:lpstr>
      <vt:lpstr>Posterior (Dorsal)</vt:lpstr>
      <vt:lpstr>Medial</vt:lpstr>
      <vt:lpstr>Lateral</vt:lpstr>
      <vt:lpstr>Superficial (External)</vt:lpstr>
      <vt:lpstr>Deep (internal)</vt:lpstr>
      <vt:lpstr>Proximal</vt:lpstr>
      <vt:lpstr>Distal</vt:lpstr>
      <vt:lpstr>Transverse Section</vt:lpstr>
      <vt:lpstr>PowerPoint Presentation</vt:lpstr>
      <vt:lpstr>Sagittal Section</vt:lpstr>
      <vt:lpstr>PowerPoint Presentation</vt:lpstr>
      <vt:lpstr>Frontal Section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Terms &amp; Planes</dc:title>
  <dc:creator>Alyssa Guenther</dc:creator>
  <cp:lastModifiedBy>Alyssa Guenther</cp:lastModifiedBy>
  <cp:revision>16</cp:revision>
  <dcterms:created xsi:type="dcterms:W3CDTF">2013-01-15T14:55:10Z</dcterms:created>
  <dcterms:modified xsi:type="dcterms:W3CDTF">2013-01-15T16:44:24Z</dcterms:modified>
</cp:coreProperties>
</file>