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367" r:id="rId2"/>
    <p:sldId id="401" r:id="rId3"/>
    <p:sldId id="402" r:id="rId4"/>
    <p:sldId id="403" r:id="rId5"/>
    <p:sldId id="404" r:id="rId6"/>
    <p:sldId id="405" r:id="rId7"/>
    <p:sldId id="427" r:id="rId8"/>
    <p:sldId id="406" r:id="rId9"/>
    <p:sldId id="407" r:id="rId10"/>
    <p:sldId id="408" r:id="rId11"/>
    <p:sldId id="409" r:id="rId12"/>
    <p:sldId id="412" r:id="rId13"/>
    <p:sldId id="413" r:id="rId14"/>
    <p:sldId id="410" r:id="rId15"/>
    <p:sldId id="41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080"/>
    <a:srgbClr val="006666"/>
    <a:srgbClr val="F63F1B"/>
    <a:srgbClr val="650011"/>
    <a:srgbClr val="FFC247"/>
    <a:srgbClr val="0099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968" autoAdjust="0"/>
    <p:restoredTop sz="90929"/>
  </p:normalViewPr>
  <p:slideViewPr>
    <p:cSldViewPr>
      <p:cViewPr varScale="1">
        <p:scale>
          <a:sx n="47" d="100"/>
          <a:sy n="47" d="100"/>
        </p:scale>
        <p:origin x="1416" y="36"/>
      </p:cViewPr>
      <p:guideLst>
        <p:guide orient="horz" pos="41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A201E4-F2F8-4D55-B7BF-66FEEBEB3F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17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A12FA1-16D9-4E04-BA2A-2683B913EF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1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C247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Char char="•"/>
        <a:tabLst>
          <a:tab pos="2743200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Font typeface="Times" charset="0"/>
        <a:buChar char="•"/>
        <a:tabLst>
          <a:tab pos="2743200" algn="l"/>
        </a:tabLst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Font typeface="Times" charset="0"/>
        <a:buChar char="•"/>
        <a:tabLst>
          <a:tab pos="2743200" algn="l"/>
        </a:tabLst>
        <a:defRPr sz="2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Font typeface="Times" charset="0"/>
        <a:buChar char="•"/>
        <a:tabLst>
          <a:tab pos="2743200" algn="l"/>
        </a:tabLst>
        <a:defRPr sz="2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Char char="»"/>
        <a:tabLst>
          <a:tab pos="2743200" algn="l"/>
        </a:tabLst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Char char="»"/>
        <a:tabLst>
          <a:tab pos="2743200" algn="l"/>
        </a:tabLst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Char char="»"/>
        <a:tabLst>
          <a:tab pos="2743200" algn="l"/>
        </a:tabLst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Char char="»"/>
        <a:tabLst>
          <a:tab pos="2743200" algn="l"/>
        </a:tabLst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ts val="1500"/>
        </a:spcBef>
        <a:spcAft>
          <a:spcPct val="0"/>
        </a:spcAft>
        <a:buClr>
          <a:srgbClr val="650011"/>
        </a:buClr>
        <a:buChar char="»"/>
        <a:tabLst>
          <a:tab pos="2743200" algn="l"/>
        </a:tabLs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/>
          <p:cNvSpPr txBox="1">
            <a:spLocks noChangeArrowheads="1"/>
          </p:cNvSpPr>
          <p:nvPr/>
        </p:nvSpPr>
        <p:spPr bwMode="auto">
          <a:xfrm>
            <a:off x="1333500" y="101600"/>
            <a:ext cx="64770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>
                <a:latin typeface="Verdana" charset="0"/>
              </a:rPr>
              <a:t>Essentials of Human Anatomy &amp; Physiology</a:t>
            </a:r>
            <a:endParaRPr lang="en-US" sz="2200" i="1">
              <a:latin typeface="Verdana" charset="0"/>
            </a:endParaRPr>
          </a:p>
        </p:txBody>
      </p:sp>
      <p:sp>
        <p:nvSpPr>
          <p:cNvPr id="356355" name="Text Box 3"/>
          <p:cNvSpPr txBox="1">
            <a:spLocks noChangeArrowheads="1"/>
          </p:cNvSpPr>
          <p:nvPr/>
        </p:nvSpPr>
        <p:spPr bwMode="auto">
          <a:xfrm>
            <a:off x="24384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2667000" y="51054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i="1">
                <a:solidFill>
                  <a:srgbClr val="000099"/>
                </a:solidFill>
                <a:latin typeface="Times New Roman" pitchFamily="18" charset="0"/>
              </a:rPr>
              <a:t>Slides 6.32 – 6.44</a:t>
            </a:r>
          </a:p>
        </p:txBody>
      </p:sp>
      <p:sp>
        <p:nvSpPr>
          <p:cNvPr id="356357" name="Text Box 5"/>
          <p:cNvSpPr txBox="1">
            <a:spLocks noChangeArrowheads="1"/>
          </p:cNvSpPr>
          <p:nvPr/>
        </p:nvSpPr>
        <p:spPr bwMode="auto">
          <a:xfrm>
            <a:off x="5867400" y="712788"/>
            <a:ext cx="16764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200" b="1">
                <a:solidFill>
                  <a:srgbClr val="000099"/>
                </a:solidFill>
                <a:latin typeface="Verdana" charset="0"/>
              </a:rPr>
              <a:t>Seventh Edition</a:t>
            </a:r>
          </a:p>
        </p:txBody>
      </p:sp>
      <p:sp>
        <p:nvSpPr>
          <p:cNvPr id="356358" name="Rectangle 6"/>
          <p:cNvSpPr>
            <a:spLocks noChangeArrowheads="1"/>
          </p:cNvSpPr>
          <p:nvPr/>
        </p:nvSpPr>
        <p:spPr bwMode="auto">
          <a:xfrm>
            <a:off x="0" y="0"/>
            <a:ext cx="1371600" cy="6858000"/>
          </a:xfrm>
          <a:prstGeom prst="rect">
            <a:avLst/>
          </a:prstGeom>
          <a:gradFill rotWithShape="0">
            <a:gsLst>
              <a:gs pos="0">
                <a:srgbClr val="000099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56361" name="Text Box 9"/>
          <p:cNvSpPr txBox="1">
            <a:spLocks noChangeArrowheads="1"/>
          </p:cNvSpPr>
          <p:nvPr/>
        </p:nvSpPr>
        <p:spPr bwMode="auto">
          <a:xfrm>
            <a:off x="1371600" y="879475"/>
            <a:ext cx="1905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Verdana" charset="0"/>
              </a:rPr>
              <a:t>Elaine N. Marieb</a:t>
            </a:r>
            <a:endParaRPr lang="en-US" sz="1600" i="1">
              <a:latin typeface="Verdana" charset="0"/>
            </a:endParaRPr>
          </a:p>
        </p:txBody>
      </p:sp>
      <p:sp>
        <p:nvSpPr>
          <p:cNvPr id="356362" name="Rectangle 10"/>
          <p:cNvSpPr>
            <a:spLocks noGrp="1" noChangeArrowheads="1"/>
          </p:cNvSpPr>
          <p:nvPr>
            <p:ph type="ctrTitle"/>
          </p:nvPr>
        </p:nvSpPr>
        <p:spPr bwMode="auto">
          <a:xfrm>
            <a:off x="1143000" y="2362200"/>
            <a:ext cx="6858000" cy="1465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Chapter 6</a:t>
            </a:r>
            <a:r>
              <a:rPr lang="en-US" sz="4000" b="1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en-US" sz="4000" b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4200" b="1">
                <a:solidFill>
                  <a:schemeClr val="tx1"/>
                </a:solidFill>
                <a:latin typeface="Times New Roman" pitchFamily="18" charset="0"/>
              </a:rPr>
              <a:t>The Muscular System</a:t>
            </a:r>
            <a:endParaRPr lang="en-US" sz="3400" b="1">
              <a:solidFill>
                <a:srgbClr val="33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2057400" y="3124200"/>
            <a:ext cx="5105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64" name="Rectangle 12"/>
          <p:cNvSpPr>
            <a:spLocks noChangeArrowheads="1"/>
          </p:cNvSpPr>
          <p:nvPr/>
        </p:nvSpPr>
        <p:spPr bwMode="auto">
          <a:xfrm>
            <a:off x="838200" y="76200"/>
            <a:ext cx="152400" cy="10668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65" name="Line 13"/>
          <p:cNvSpPr>
            <a:spLocks noChangeShapeType="1"/>
          </p:cNvSpPr>
          <p:nvPr/>
        </p:nvSpPr>
        <p:spPr bwMode="auto">
          <a:xfrm>
            <a:off x="914400" y="609600"/>
            <a:ext cx="7239000" cy="0"/>
          </a:xfrm>
          <a:prstGeom prst="line">
            <a:avLst/>
          </a:prstGeom>
          <a:noFill/>
          <a:ln w="127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6367" name="Text Box 15"/>
          <p:cNvSpPr txBox="1">
            <a:spLocks noChangeArrowheads="1"/>
          </p:cNvSpPr>
          <p:nvPr/>
        </p:nvSpPr>
        <p:spPr bwMode="auto">
          <a:xfrm>
            <a:off x="1878013" y="6019800"/>
            <a:ext cx="5389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008080"/>
                </a:solidFill>
                <a:latin typeface="Verdana" charset="0"/>
              </a:rPr>
              <a:t>Lecture Slides in PowerPoint by Jerry L. Cook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6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356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56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6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 autoUpdateAnimBg="0"/>
      <p:bldP spid="356358" grpId="0" animBg="1" autoUpdateAnimBg="0"/>
      <p:bldP spid="356362" grpId="0" animBg="1" autoUpdateAnimBg="0"/>
      <p:bldP spid="356363" grpId="0" animBg="1"/>
      <p:bldP spid="356364" grpId="0" animBg="1"/>
      <p:bldP spid="35636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Trunk Muscles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6.39</a:t>
            </a:r>
            <a:endParaRPr lang="en-US" b="1"/>
          </a:p>
        </p:txBody>
      </p:sp>
      <p:sp>
        <p:nvSpPr>
          <p:cNvPr id="442372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2373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2374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5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2376" name="Picture 8" descr="0615_AntNeckTrunkShoulder_1.JPG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4140"/>
          <a:stretch>
            <a:fillRect/>
          </a:stretch>
        </p:blipFill>
        <p:spPr bwMode="auto">
          <a:xfrm>
            <a:off x="381000" y="1371600"/>
            <a:ext cx="8356600" cy="4716463"/>
          </a:xfrm>
          <a:prstGeom prst="rect">
            <a:avLst/>
          </a:prstGeom>
          <a:noFill/>
        </p:spPr>
      </p:pic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381000" y="6172200"/>
            <a:ext cx="140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2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0" grpId="0" build="p" autoUpdateAnimBg="0" advAuto="0"/>
      <p:bldP spid="442375" grpId="0" autoUpdateAnimBg="0"/>
      <p:bldP spid="4423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Deep Trunk and Arm Muscles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6.40</a:t>
            </a:r>
            <a:endParaRPr lang="en-US" b="1"/>
          </a:p>
        </p:txBody>
      </p:sp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3398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9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3400" name="Picture 8" descr="0616_PostNeckTrunkArm_1.JPG   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3595"/>
          <a:stretch>
            <a:fillRect/>
          </a:stretch>
        </p:blipFill>
        <p:spPr bwMode="auto">
          <a:xfrm>
            <a:off x="292100" y="1371600"/>
            <a:ext cx="8559800" cy="4724400"/>
          </a:xfrm>
          <a:prstGeom prst="rect">
            <a:avLst/>
          </a:prstGeom>
          <a:noFill/>
        </p:spPr>
      </p:pic>
      <p:sp>
        <p:nvSpPr>
          <p:cNvPr id="443401" name="Text Box 9"/>
          <p:cNvSpPr txBox="1">
            <a:spLocks noChangeArrowheads="1"/>
          </p:cNvSpPr>
          <p:nvPr/>
        </p:nvSpPr>
        <p:spPr bwMode="auto">
          <a:xfrm>
            <a:off x="304800" y="6172200"/>
            <a:ext cx="140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3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3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4" grpId="0" build="p" autoUpdateAnimBg="0" advAuto="0"/>
      <p:bldP spid="443399" grpId="0" autoUpdateAnimBg="0"/>
      <p:bldP spid="44340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610600" cy="6270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90000"/>
              </a:lnSpc>
              <a:buClr>
                <a:srgbClr val="339933"/>
              </a:buClr>
              <a:buFontTx/>
              <a:buNone/>
            </a:pPr>
            <a:r>
              <a:rPr lang="en-US" sz="39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Muscles of the Pelvis, Hip, and Thigh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6.41</a:t>
            </a:r>
            <a:endParaRPr lang="en-US" b="1"/>
          </a:p>
        </p:txBody>
      </p:sp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6469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6470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6472" name="Picture 8" descr="0618c_PelvicHipThighMusc_1.JPG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3000"/>
          <a:stretch>
            <a:fillRect/>
          </a:stretch>
        </p:blipFill>
        <p:spPr bwMode="auto">
          <a:xfrm>
            <a:off x="2355850" y="990600"/>
            <a:ext cx="4430713" cy="5486400"/>
          </a:xfrm>
          <a:prstGeom prst="rect">
            <a:avLst/>
          </a:prstGeom>
          <a:noFill/>
        </p:spPr>
      </p:pic>
      <p:sp>
        <p:nvSpPr>
          <p:cNvPr id="446473" name="Text Box 9"/>
          <p:cNvSpPr txBox="1">
            <a:spLocks noChangeArrowheads="1"/>
          </p:cNvSpPr>
          <p:nvPr/>
        </p:nvSpPr>
        <p:spPr bwMode="auto">
          <a:xfrm>
            <a:off x="2400300" y="62023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6.18c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6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6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6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6" grpId="0" build="p" autoUpdateAnimBg="0" advAuto="0"/>
      <p:bldP spid="446471" grpId="0" autoUpdateAnimBg="0"/>
      <p:bldP spid="44647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Muscles of the Lower Leg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6.42</a:t>
            </a:r>
            <a:endParaRPr lang="en-US" b="1"/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7494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495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7496" name="Picture 8" descr="0619_LegSuperficialMuscl_1.JPG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2922"/>
          <a:stretch>
            <a:fillRect/>
          </a:stretch>
        </p:blipFill>
        <p:spPr bwMode="auto">
          <a:xfrm>
            <a:off x="1971675" y="1219200"/>
            <a:ext cx="5199063" cy="5257800"/>
          </a:xfrm>
          <a:prstGeom prst="rect">
            <a:avLst/>
          </a:prstGeom>
          <a:noFill/>
        </p:spPr>
      </p:pic>
      <p:sp>
        <p:nvSpPr>
          <p:cNvPr id="447497" name="Text Box 9"/>
          <p:cNvSpPr txBox="1">
            <a:spLocks noChangeArrowheads="1"/>
          </p:cNvSpPr>
          <p:nvPr/>
        </p:nvSpPr>
        <p:spPr bwMode="auto">
          <a:xfrm>
            <a:off x="1981200" y="62023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7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7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7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7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0" grpId="0" build="p" autoUpdateAnimBg="0" advAuto="0"/>
      <p:bldP spid="447495" grpId="0" autoUpdateAnimBg="0"/>
      <p:bldP spid="44749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Superficial Muscles: Anterior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6.43</a:t>
            </a:r>
            <a:endParaRPr lang="en-US" b="1"/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4421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4422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4423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4424" name="Picture 8" descr="0620_SuperficialMusc-Ant_1.JPG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4329"/>
          <a:stretch>
            <a:fillRect/>
          </a:stretch>
        </p:blipFill>
        <p:spPr bwMode="auto">
          <a:xfrm>
            <a:off x="2082800" y="990600"/>
            <a:ext cx="4978400" cy="5486400"/>
          </a:xfrm>
          <a:prstGeom prst="rect">
            <a:avLst/>
          </a:prstGeom>
          <a:noFill/>
        </p:spPr>
      </p:pic>
      <p:sp>
        <p:nvSpPr>
          <p:cNvPr id="444425" name="Text Box 9"/>
          <p:cNvSpPr txBox="1">
            <a:spLocks noChangeArrowheads="1"/>
          </p:cNvSpPr>
          <p:nvPr/>
        </p:nvSpPr>
        <p:spPr bwMode="auto">
          <a:xfrm>
            <a:off x="2171700" y="61261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4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 build="p" autoUpdateAnimBg="0" advAuto="0"/>
      <p:bldP spid="444423" grpId="0" autoUpdateAnimBg="0"/>
      <p:bldP spid="4444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Superficial Muscles: Posterior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6.44</a:t>
            </a:r>
            <a:endParaRPr lang="en-US" b="1"/>
          </a:p>
        </p:txBody>
      </p:sp>
      <p:sp>
        <p:nvSpPr>
          <p:cNvPr id="445444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5445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5446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5447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5450" name="Picture 10" descr="0621_SuperficialMuscPost_1.JPG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3000"/>
          <a:stretch>
            <a:fillRect/>
          </a:stretch>
        </p:blipFill>
        <p:spPr bwMode="auto">
          <a:xfrm>
            <a:off x="2133600" y="990600"/>
            <a:ext cx="4911725" cy="5486400"/>
          </a:xfrm>
          <a:prstGeom prst="rect">
            <a:avLst/>
          </a:prstGeom>
          <a:noFill/>
        </p:spPr>
      </p:pic>
      <p:sp>
        <p:nvSpPr>
          <p:cNvPr id="445451" name="Text Box 11"/>
          <p:cNvSpPr txBox="1">
            <a:spLocks noChangeArrowheads="1"/>
          </p:cNvSpPr>
          <p:nvPr/>
        </p:nvSpPr>
        <p:spPr bwMode="auto">
          <a:xfrm>
            <a:off x="2209800" y="6126163"/>
            <a:ext cx="1143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5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 build="p" autoUpdateAnimBg="0" advAuto="0"/>
      <p:bldP spid="445447" grpId="0" autoUpdateAnimBg="0"/>
      <p:bldP spid="4454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Types of Ordinary Body Movements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6.32</a:t>
            </a:r>
            <a:endParaRPr lang="en-US" b="1"/>
          </a:p>
        </p:txBody>
      </p:sp>
      <p:sp>
        <p:nvSpPr>
          <p:cNvPr id="435204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5206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207" name="Text Box 7"/>
          <p:cNvSpPr txBox="1">
            <a:spLocks noChangeArrowheads="1"/>
          </p:cNvSpPr>
          <p:nvPr/>
        </p:nvSpPr>
        <p:spPr bwMode="auto">
          <a:xfrm>
            <a:off x="381000" y="2133600"/>
            <a:ext cx="8245475" cy="371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Flexion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Extension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Rotation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Abduction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Circumduction</a:t>
            </a:r>
            <a:endParaRPr lang="en-US" sz="3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5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5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2" grpId="0" build="p" autoUpdateAnimBg="0" advAuto="0"/>
      <p:bldP spid="43520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Body Movements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6.33</a:t>
            </a:r>
            <a:endParaRPr lang="en-US" b="1"/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36229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6230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36232" name="Picture 8" descr="0613ac_BodyMovements_1.JPG    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2922"/>
          <a:stretch>
            <a:fillRect/>
          </a:stretch>
        </p:blipFill>
        <p:spPr bwMode="auto">
          <a:xfrm>
            <a:off x="1028700" y="1219200"/>
            <a:ext cx="7086600" cy="5151438"/>
          </a:xfrm>
          <a:prstGeom prst="rect">
            <a:avLst/>
          </a:prstGeom>
          <a:noFill/>
        </p:spPr>
      </p:pic>
      <p:sp>
        <p:nvSpPr>
          <p:cNvPr id="436233" name="Text Box 9"/>
          <p:cNvSpPr txBox="1">
            <a:spLocks noChangeArrowheads="1"/>
          </p:cNvSpPr>
          <p:nvPr/>
        </p:nvSpPr>
        <p:spPr bwMode="auto">
          <a:xfrm>
            <a:off x="381000" y="60499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6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6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6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6" grpId="0" build="p" autoUpdateAnimBg="0" advAuto="0"/>
      <p:bldP spid="43623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Special Movements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6.34</a:t>
            </a:r>
            <a:endParaRPr lang="en-US" b="1"/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7254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8245475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Dorsifelxion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Plantar flexion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Inversion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Eversion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Supination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Pronation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Opposition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7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0" grpId="0" build="p" autoUpdateAnimBg="0" advAuto="0"/>
      <p:bldP spid="43725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Types of Muscles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6.35</a:t>
            </a:r>
            <a:endParaRPr lang="en-US" b="1"/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8278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381000" y="1524000"/>
            <a:ext cx="8245475" cy="485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Prime mover – muscle with the major responsibility for a certain movement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Antagonist – muscle that opposes or reverses a prime mover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Synergist – muscle that aids a prime mover in a movement and helps prevent rotation</a:t>
            </a:r>
          </a:p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Fixator – stabilizes the origin of a prime mover</a:t>
            </a:r>
            <a:endParaRPr lang="en-US" sz="3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8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4" grpId="0" build="p" autoUpdateAnimBg="0" advAuto="0"/>
      <p:bldP spid="43827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Naming of Skeletal Muscles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6.36a</a:t>
            </a:r>
            <a:endParaRPr lang="en-US" b="1"/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9302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303" name="Text Box 7"/>
          <p:cNvSpPr txBox="1">
            <a:spLocks noChangeArrowheads="1"/>
          </p:cNvSpPr>
          <p:nvPr/>
        </p:nvSpPr>
        <p:spPr bwMode="auto">
          <a:xfrm>
            <a:off x="381000" y="2438400"/>
            <a:ext cx="8245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Direction of muscle fibers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000">
                <a:latin typeface="Arial" charset="0"/>
              </a:rPr>
              <a:t>Example: </a:t>
            </a:r>
            <a:r>
              <a:rPr lang="en-US" sz="3000" i="1">
                <a:latin typeface="Arial" charset="0"/>
              </a:rPr>
              <a:t>rectus</a:t>
            </a:r>
            <a:r>
              <a:rPr lang="en-US" sz="3000">
                <a:latin typeface="Arial" charset="0"/>
              </a:rPr>
              <a:t> (straight)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Relative size of the muscle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000">
                <a:latin typeface="Arial" charset="0"/>
              </a:rPr>
              <a:t>Example: </a:t>
            </a:r>
            <a:r>
              <a:rPr lang="en-US" sz="3000" i="1">
                <a:latin typeface="Arial" charset="0"/>
              </a:rPr>
              <a:t>maximus</a:t>
            </a:r>
            <a:r>
              <a:rPr lang="en-US" sz="3000">
                <a:latin typeface="Arial" charset="0"/>
              </a:rPr>
              <a:t> (largest)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9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39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9298" grpId="0" build="p" autoUpdateAnimBg="0" advAuto="0"/>
      <p:bldP spid="43930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Naming of Skeletal Muscles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6.36b</a:t>
            </a:r>
            <a:endParaRPr lang="en-US" b="1"/>
          </a:p>
        </p:txBody>
      </p:sp>
      <p:sp>
        <p:nvSpPr>
          <p:cNvPr id="462852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62853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2854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2855" name="Text Box 7"/>
          <p:cNvSpPr txBox="1">
            <a:spLocks noChangeArrowheads="1"/>
          </p:cNvSpPr>
          <p:nvPr/>
        </p:nvSpPr>
        <p:spPr bwMode="auto">
          <a:xfrm>
            <a:off x="381000" y="2209800"/>
            <a:ext cx="8245475" cy="345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Location of the muscle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Example: many muscles are named for bones (e.g., </a:t>
            </a:r>
            <a:r>
              <a:rPr lang="en-US" sz="3400" i="1">
                <a:latin typeface="Arial" charset="0"/>
              </a:rPr>
              <a:t>temporalis</a:t>
            </a:r>
            <a:r>
              <a:rPr lang="en-US" sz="3400">
                <a:latin typeface="Arial" charset="0"/>
              </a:rPr>
              <a:t>)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Number of origins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Example: </a:t>
            </a:r>
            <a:r>
              <a:rPr lang="en-US" sz="3400" i="1">
                <a:latin typeface="Arial" charset="0"/>
              </a:rPr>
              <a:t>triceps</a:t>
            </a:r>
            <a:r>
              <a:rPr lang="en-US" sz="3400">
                <a:latin typeface="Arial" charset="0"/>
              </a:rPr>
              <a:t> (three heads)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Naming of Skeletal Muscles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6.37</a:t>
            </a:r>
            <a:endParaRPr lang="en-US" b="1"/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0326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27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Location of the muscles origin and insertion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000">
                <a:latin typeface="Arial" charset="0"/>
              </a:rPr>
              <a:t>Example: </a:t>
            </a:r>
            <a:r>
              <a:rPr lang="en-US" sz="3000" i="1">
                <a:latin typeface="Arial" charset="0"/>
              </a:rPr>
              <a:t>sterno</a:t>
            </a:r>
            <a:r>
              <a:rPr lang="en-US" sz="3000">
                <a:latin typeface="Arial" charset="0"/>
              </a:rPr>
              <a:t> (on the sternum)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Shape of the muscle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000">
                <a:latin typeface="Arial" charset="0"/>
              </a:rPr>
              <a:t>Example: </a:t>
            </a:r>
            <a:r>
              <a:rPr lang="en-US" sz="3000" i="1">
                <a:latin typeface="Arial" charset="0"/>
              </a:rPr>
              <a:t>deltoid</a:t>
            </a:r>
            <a:r>
              <a:rPr lang="en-US" sz="3000">
                <a:latin typeface="Arial" charset="0"/>
              </a:rPr>
              <a:t> (triangular)</a:t>
            </a:r>
          </a:p>
          <a:p>
            <a:pPr marL="342900" indent="-342900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400">
                <a:latin typeface="Arial" charset="0"/>
              </a:rPr>
              <a:t>Action of the muscle</a:t>
            </a:r>
          </a:p>
          <a:p>
            <a:pPr marL="687388" lvl="1" indent="-230188" eaLnBrk="1" hangingPunct="1">
              <a:lnSpc>
                <a:spcPct val="9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Char char="·"/>
            </a:pPr>
            <a:r>
              <a:rPr lang="en-US" sz="3000">
                <a:latin typeface="Arial" charset="0"/>
              </a:rPr>
              <a:t>Example: </a:t>
            </a:r>
            <a:r>
              <a:rPr lang="en-US" sz="3000" i="1">
                <a:latin typeface="Arial" charset="0"/>
              </a:rPr>
              <a:t>flexor</a:t>
            </a:r>
            <a:r>
              <a:rPr lang="en-US" sz="3000">
                <a:latin typeface="Arial" charset="0"/>
              </a:rPr>
              <a:t> and </a:t>
            </a:r>
            <a:r>
              <a:rPr lang="en-US" sz="3000" i="1">
                <a:latin typeface="Arial" charset="0"/>
              </a:rPr>
              <a:t>extensor </a:t>
            </a:r>
            <a:r>
              <a:rPr lang="en-US" sz="3000">
                <a:latin typeface="Arial" charset="0"/>
              </a:rPr>
              <a:t>(flexes or extends a bone)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04800"/>
            <a:ext cx="8382000" cy="70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Clr>
                <a:srgbClr val="339933"/>
              </a:buClr>
              <a:buFontTx/>
              <a:buNone/>
            </a:pPr>
            <a:r>
              <a:rPr lang="en-US" sz="400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Head and Neck Muscles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96200" y="6400800"/>
            <a:ext cx="1295400" cy="304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sz="1200" i="1">
                <a:solidFill>
                  <a:srgbClr val="000099"/>
                </a:solidFill>
                <a:latin typeface="Verdana" charset="0"/>
              </a:rPr>
              <a:t>Slide 6.38</a:t>
            </a:r>
            <a:endParaRPr lang="en-US" b="1"/>
          </a:p>
        </p:txBody>
      </p:sp>
      <p:sp>
        <p:nvSpPr>
          <p:cNvPr id="441348" name="Text Box 4"/>
          <p:cNvSpPr txBox="1">
            <a:spLocks noChangeArrowheads="1"/>
          </p:cNvSpPr>
          <p:nvPr/>
        </p:nvSpPr>
        <p:spPr bwMode="auto">
          <a:xfrm>
            <a:off x="304800" y="64611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Copyright © 2003 Pearson Education, Inc. publishing as Benjamin Cummings</a:t>
            </a:r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0" y="0"/>
            <a:ext cx="152400" cy="1295400"/>
          </a:xfrm>
          <a:prstGeom prst="rect">
            <a:avLst/>
          </a:prstGeom>
          <a:solidFill>
            <a:srgbClr val="009999"/>
          </a:solidFill>
          <a:ln w="25400">
            <a:solidFill>
              <a:srgbClr val="0099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41350" name="Line 6"/>
          <p:cNvSpPr>
            <a:spLocks noChangeShapeType="1"/>
          </p:cNvSpPr>
          <p:nvPr/>
        </p:nvSpPr>
        <p:spPr bwMode="auto">
          <a:xfrm>
            <a:off x="152400" y="228600"/>
            <a:ext cx="8915400" cy="0"/>
          </a:xfrm>
          <a:prstGeom prst="line">
            <a:avLst/>
          </a:prstGeom>
          <a:noFill/>
          <a:ln w="38100">
            <a:solidFill>
              <a:srgbClr val="0099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Text Box 7"/>
          <p:cNvSpPr txBox="1">
            <a:spLocks noChangeArrowheads="1"/>
          </p:cNvSpPr>
          <p:nvPr/>
        </p:nvSpPr>
        <p:spPr bwMode="auto">
          <a:xfrm>
            <a:off x="381000" y="1417638"/>
            <a:ext cx="82454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Aft>
                <a:spcPct val="50000"/>
              </a:spcAft>
              <a:buClr>
                <a:srgbClr val="FF6600"/>
              </a:buClr>
              <a:buFont typeface="Symbol" charset="2"/>
              <a:buNone/>
            </a:pPr>
            <a:endParaRPr lang="en-US" sz="3000">
              <a:latin typeface="Arial" charset="0"/>
            </a:endParaRPr>
          </a:p>
        </p:txBody>
      </p:sp>
      <p:pic>
        <p:nvPicPr>
          <p:cNvPr id="441352" name="Picture 8" descr="0614_Face-NeckMuscles_1.JPG                                    0001630DMacintosh HD                   ABA78158:"/>
          <p:cNvPicPr>
            <a:picLocks noChangeAspect="1" noChangeArrowheads="1"/>
          </p:cNvPicPr>
          <p:nvPr/>
        </p:nvPicPr>
        <p:blipFill>
          <a:blip r:embed="rId2" cstate="print"/>
          <a:srcRect b="2922"/>
          <a:stretch>
            <a:fillRect/>
          </a:stretch>
        </p:blipFill>
        <p:spPr bwMode="auto">
          <a:xfrm>
            <a:off x="1219200" y="1143000"/>
            <a:ext cx="6705600" cy="5192713"/>
          </a:xfrm>
          <a:prstGeom prst="rect">
            <a:avLst/>
          </a:prstGeom>
          <a:noFill/>
        </p:spPr>
      </p:pic>
      <p:sp>
        <p:nvSpPr>
          <p:cNvPr id="441353" name="Text Box 9"/>
          <p:cNvSpPr txBox="1">
            <a:spLocks noChangeArrowheads="1"/>
          </p:cNvSpPr>
          <p:nvPr/>
        </p:nvSpPr>
        <p:spPr bwMode="auto">
          <a:xfrm>
            <a:off x="1181100" y="6049963"/>
            <a:ext cx="140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Figure 6.14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6" grpId="0" build="p" autoUpdateAnimBg="0" advAuto="0"/>
      <p:bldP spid="441351" grpId="0" autoUpdateAnimBg="0"/>
      <p:bldP spid="441353" grpId="0" autoUpdateAnimBg="0"/>
    </p:bldLst>
  </p:timing>
</p:sld>
</file>

<file path=ppt/theme/theme1.xml><?xml version="1.0" encoding="utf-8"?>
<a:theme xmlns:a="http://schemas.openxmlformats.org/drawingml/2006/main" name="Presentation1d.temp">
  <a:themeElements>
    <a:clrScheme name="Presentation1d.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1d.temp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Presentation1d.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d.tem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d.tem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d.tem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d.tem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d.tem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d.tem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G3 HD-1:Applications:Microsoft Office 2001:Templates:My Templates:TitleSlide.temp</Template>
  <TotalTime>5376</TotalTime>
  <Words>456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Symbol</vt:lpstr>
      <vt:lpstr>Times</vt:lpstr>
      <vt:lpstr>Times New Roman</vt:lpstr>
      <vt:lpstr>Verdana</vt:lpstr>
      <vt:lpstr>Presentation1d.temp</vt:lpstr>
      <vt:lpstr>Chapter 6 The Muscular System</vt:lpstr>
      <vt:lpstr>Slide 6.32</vt:lpstr>
      <vt:lpstr>Slide 6.33</vt:lpstr>
      <vt:lpstr>Slide 6.34</vt:lpstr>
      <vt:lpstr>Slide 6.35</vt:lpstr>
      <vt:lpstr>Slide 6.36a</vt:lpstr>
      <vt:lpstr>Slide 6.36b</vt:lpstr>
      <vt:lpstr>Slide 6.37</vt:lpstr>
      <vt:lpstr>Slide 6.38</vt:lpstr>
      <vt:lpstr>Slide 6.39</vt:lpstr>
      <vt:lpstr>Slide 6.40</vt:lpstr>
      <vt:lpstr>Slide 6.41</vt:lpstr>
      <vt:lpstr>Slide 6.42</vt:lpstr>
      <vt:lpstr>Slide 6.43</vt:lpstr>
      <vt:lpstr>Slide 6.44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 activates contraction</dc:title>
  <dc:creator>Karl Miyajima</dc:creator>
  <cp:lastModifiedBy>eduncan</cp:lastModifiedBy>
  <cp:revision>292</cp:revision>
  <cp:lastPrinted>2001-01-06T03:20:03Z</cp:lastPrinted>
  <dcterms:created xsi:type="dcterms:W3CDTF">2000-12-11T01:39:32Z</dcterms:created>
  <dcterms:modified xsi:type="dcterms:W3CDTF">2016-06-06T16:48:14Z</dcterms:modified>
</cp:coreProperties>
</file>